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d425826d64f4392" /><Relationship Type="http://schemas.openxmlformats.org/officeDocument/2006/relationships/extended-properties" Target="/docProps/app.xml" Id="R6d1cf0a86e8d400e" /><Relationship Type="http://schemas.openxmlformats.org/officeDocument/2006/relationships/officeDocument" Target="/ppt/presentation.xml" Id="R8650d2575bff4606" /></Relationships>
</file>

<file path=ppt/presentation.xml><?xml version="1.0" encoding="utf-8"?>
<p:presentation xmlns:p="http://schemas.openxmlformats.org/presentationml/2006/main">
  <p:sldMasterIdLst>
    <p:sldMasterId xmlns:r="http://schemas.openxmlformats.org/officeDocument/2006/relationships" id="2147483648" r:id="Rf560cf39a5c340b5"/>
  </p:sldMasterIdLst>
  <p:notesMasterIdLst>
    <p:notesMasterId xmlns:r="http://schemas.openxmlformats.org/officeDocument/2006/relationships" r:id="R8022144886594f35"/>
  </p:notesMasterIdLst>
  <p:sldIdLst>
    <p:sldId xmlns:r="http://schemas.openxmlformats.org/officeDocument/2006/relationships" id="256" r:id="R4304287fce1c4a7d"/>
    <p:sldId xmlns:r="http://schemas.openxmlformats.org/officeDocument/2006/relationships" id="257" r:id="Rabec3bdea4034d19"/>
    <p:sldId xmlns:r="http://schemas.openxmlformats.org/officeDocument/2006/relationships" id="258" r:id="R99192ae956b54420"/>
    <p:sldId xmlns:r="http://schemas.openxmlformats.org/officeDocument/2006/relationships" id="259" r:id="R3f894cc33a534349"/>
    <p:sldId xmlns:r="http://schemas.openxmlformats.org/officeDocument/2006/relationships" id="260" r:id="Rd2333832d62b438c"/>
    <p:sldId xmlns:r="http://schemas.openxmlformats.org/officeDocument/2006/relationships" id="261" r:id="R2225196b77524371"/>
    <p:sldId xmlns:r="http://schemas.openxmlformats.org/officeDocument/2006/relationships" id="262" r:id="R293c10410b0b425a"/>
    <p:sldId xmlns:r="http://schemas.openxmlformats.org/officeDocument/2006/relationships" id="263" r:id="R00519028b0384bf7"/>
    <p:sldId xmlns:r="http://schemas.openxmlformats.org/officeDocument/2006/relationships" id="264" r:id="R9b4c48f853804a2d"/>
    <p:sldId xmlns:r="http://schemas.openxmlformats.org/officeDocument/2006/relationships" id="265" r:id="R00b6e2ad2a4a4f2c"/>
    <p:sldId xmlns:r="http://schemas.openxmlformats.org/officeDocument/2006/relationships" id="266" r:id="Rf014249095034ce8"/>
    <p:sldId xmlns:r="http://schemas.openxmlformats.org/officeDocument/2006/relationships" id="267" r:id="R199484b0ccb346c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ccc389aec0f4e1a" /><Relationship Type="http://schemas.openxmlformats.org/officeDocument/2006/relationships/slideMaster" Target="/ppt/slideMasters/slideMaster1.xml" Id="Rf560cf39a5c340b5" /><Relationship Type="http://schemas.openxmlformats.org/officeDocument/2006/relationships/notesMaster" Target="/ppt/notesMasters/notesMaster1.xml" Id="R8022144886594f35" /><Relationship Type="http://schemas.openxmlformats.org/officeDocument/2006/relationships/presProps" Target="/ppt/presProps.xml" Id="R4a31c31be02e413b" /><Relationship Type="http://schemas.openxmlformats.org/officeDocument/2006/relationships/tableStyles" Target="/ppt/tableStyles.xml" Id="R3062b78c764c4f6f" /><Relationship Type="http://schemas.openxmlformats.org/officeDocument/2006/relationships/slide" Target="/ppt/slides/slide1.xml" Id="R4304287fce1c4a7d" /><Relationship Type="http://schemas.openxmlformats.org/officeDocument/2006/relationships/slide" Target="/ppt/slides/slide2.xml" Id="Rabec3bdea4034d19" /><Relationship Type="http://schemas.openxmlformats.org/officeDocument/2006/relationships/slide" Target="/ppt/slides/slide3.xml" Id="R99192ae956b54420" /><Relationship Type="http://schemas.openxmlformats.org/officeDocument/2006/relationships/slide" Target="/ppt/slides/slide4.xml" Id="R3f894cc33a534349" /><Relationship Type="http://schemas.openxmlformats.org/officeDocument/2006/relationships/slide" Target="/ppt/slides/slide5.xml" Id="Rd2333832d62b438c" /><Relationship Type="http://schemas.openxmlformats.org/officeDocument/2006/relationships/slide" Target="/ppt/slides/slide6.xml" Id="R2225196b77524371" /><Relationship Type="http://schemas.openxmlformats.org/officeDocument/2006/relationships/slide" Target="/ppt/slides/slide7.xml" Id="R293c10410b0b425a" /><Relationship Type="http://schemas.openxmlformats.org/officeDocument/2006/relationships/slide" Target="/ppt/slides/slide8.xml" Id="R00519028b0384bf7" /><Relationship Type="http://schemas.openxmlformats.org/officeDocument/2006/relationships/slide" Target="/ppt/slides/slide9.xml" Id="R9b4c48f853804a2d" /><Relationship Type="http://schemas.openxmlformats.org/officeDocument/2006/relationships/slide" Target="/ppt/slides/slide10.xml" Id="R00b6e2ad2a4a4f2c" /><Relationship Type="http://schemas.openxmlformats.org/officeDocument/2006/relationships/slide" Target="/ppt/slides/slide11.xml" Id="Rf014249095034ce8" /><Relationship Type="http://schemas.openxmlformats.org/officeDocument/2006/relationships/slide" Target="/ppt/slides/slide12.xml" Id="R199484b0ccb346c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6fb8e86cb3b467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d3bd102cefb4f90" /><Relationship Type="http://schemas.openxmlformats.org/officeDocument/2006/relationships/notesMaster" Target="/ppt/notesMasters/notesMaster1.xml" Id="R1dfb9e9b75e846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f345175256ab42f3" /><Relationship Type="http://schemas.openxmlformats.org/officeDocument/2006/relationships/notesMaster" Target="/ppt/notesMasters/notesMaster1.xml" Id="R2a1177ee104a4b56" /></Relationships>
</file>

<file path=ppt/notesSlides/_rels/notesSlide3.xml.rels>&#65279;<?xml version="1.0" encoding="utf-8"?><Relationships xmlns="http://schemas.openxmlformats.org/package/2006/relationships"><Relationship Type="http://schemas.openxmlformats.org/officeDocument/2006/relationships/slide" Target="/ppt/slides/slide3.xml" Id="Rb759a182d86d416f" /><Relationship Type="http://schemas.openxmlformats.org/officeDocument/2006/relationships/notesMaster" Target="/ppt/notesMasters/notesMaster1.xml" Id="Refb6287c7ceb43a2" /></Relationships>
</file>

<file path=ppt/notesSlides/_rels/notesSlide4.xml.rels>&#65279;<?xml version="1.0" encoding="utf-8"?><Relationships xmlns="http://schemas.openxmlformats.org/package/2006/relationships"><Relationship Type="http://schemas.openxmlformats.org/officeDocument/2006/relationships/slide" Target="/ppt/slides/slide4.xml" Id="R7ee6cd5366bd428e" /><Relationship Type="http://schemas.openxmlformats.org/officeDocument/2006/relationships/notesMaster" Target="/ppt/notesMasters/notesMaster1.xml" Id="Re29ed02eb13c42ef" /></Relationships>
</file>

<file path=ppt/notesSlides/_rels/notesSlide5.xml.rels>&#65279;<?xml version="1.0" encoding="utf-8"?><Relationships xmlns="http://schemas.openxmlformats.org/package/2006/relationships"><Relationship Type="http://schemas.openxmlformats.org/officeDocument/2006/relationships/slide" Target="/ppt/slides/slide5.xml" Id="R72fd7620292046fd" /><Relationship Type="http://schemas.openxmlformats.org/officeDocument/2006/relationships/notesMaster" Target="/ppt/notesMasters/notesMaster1.xml" Id="R1c7e4af9a43a4461" /></Relationships>
</file>

<file path=ppt/notesSlides/_rels/notesSlide6.xml.rels>&#65279;<?xml version="1.0" encoding="utf-8"?><Relationships xmlns="http://schemas.openxmlformats.org/package/2006/relationships"><Relationship Type="http://schemas.openxmlformats.org/officeDocument/2006/relationships/slide" Target="/ppt/slides/slide6.xml" Id="Rc13a9cb3b1164c78" /><Relationship Type="http://schemas.openxmlformats.org/officeDocument/2006/relationships/notesMaster" Target="/ppt/notesMasters/notesMaster1.xml" Id="Rb4c1eaac56634e1b" /></Relationships>
</file>

<file path=ppt/notesSlides/_rels/notesSlide7.xml.rels>&#65279;<?xml version="1.0" encoding="utf-8"?><Relationships xmlns="http://schemas.openxmlformats.org/package/2006/relationships"><Relationship Type="http://schemas.openxmlformats.org/officeDocument/2006/relationships/slide" Target="/ppt/slides/slide7.xml" Id="Rabc9e004276d4a19" /><Relationship Type="http://schemas.openxmlformats.org/officeDocument/2006/relationships/notesMaster" Target="/ppt/notesMasters/notesMaster1.xml" Id="R18e828612e1a4c1c" /></Relationships>
</file>

<file path=ppt/notesSlides/_rels/notesSlide8.xml.rels>&#65279;<?xml version="1.0" encoding="utf-8"?><Relationships xmlns="http://schemas.openxmlformats.org/package/2006/relationships"><Relationship Type="http://schemas.openxmlformats.org/officeDocument/2006/relationships/slide" Target="/ppt/slides/slide8.xml" Id="Reb5a4c05bd684122" /><Relationship Type="http://schemas.openxmlformats.org/officeDocument/2006/relationships/notesMaster" Target="/ppt/notesMasters/notesMaster1.xml" Id="R89dddb20094b4172" /></Relationships>
</file>

<file path=ppt/notesSlides/_rels/notesSlide9.xml.rels>&#65279;<?xml version="1.0" encoding="utf-8"?><Relationships xmlns="http://schemas.openxmlformats.org/package/2006/relationships"><Relationship Type="http://schemas.openxmlformats.org/officeDocument/2006/relationships/slide" Target="/ppt/slides/slide9.xml" Id="R964cacee2b944c9f" /><Relationship Type="http://schemas.openxmlformats.org/officeDocument/2006/relationships/notesMaster" Target="/ppt/notesMasters/notesMaster1.xml" Id="R4411336c4ef046d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f4c6a8561204664" /><Relationship Type="http://schemas.openxmlformats.org/officeDocument/2006/relationships/notesMaster" Target="/ppt/notesMasters/notesMaster1.xml" Id="R5d3fda5605e8472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1c7edaa818d4fe4" /><Relationship Type="http://schemas.openxmlformats.org/officeDocument/2006/relationships/notesMaster" Target="/ppt/notesMasters/notesMaster1.xml" Id="R001ace1cc254493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15cd40734fdc4136" /><Relationship Type="http://schemas.openxmlformats.org/officeDocument/2006/relationships/notesMaster" Target="/ppt/notesMasters/notesMaster1.xml" Id="R161865211c1c4e7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company information: https://watadcash.com/company.php</a:t>
            </a:r>
          </a:p>
          <a:p xmlns:a="http://schemas.openxmlformats.org/drawingml/2006/main">
            <a:r>
              <a:t>The published WATADCASH story: https://watadcash.com/our-story.php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company information: https://watadcash.com/company.php</a:t>
            </a:r>
          </a:p>
          <a:p xmlns:a="http://schemas.openxmlformats.org/drawingml/2006/main">
            <a:r>
              <a:t>The published WATADCASH story: https://watadcash.com/our-story.php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company information: https://watadcash.com/company.php</a:t>
            </a:r>
          </a:p>
          <a:p xmlns:a="http://schemas.openxmlformats.org/drawingml/2006/main">
            <a:r>
              <a:t>The published WATADCASH story: https://watadcash.com/our-story.php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company information: https://watadcash.com/company.php</a:t>
            </a:r>
          </a:p>
          <a:p xmlns:a="http://schemas.openxmlformats.org/drawingml/2006/main">
            <a:r>
              <a:t>The published WATADCASH story: https://watadcash.com/our-story.php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company information: https://watadcash.com/company.php</a:t>
            </a:r>
          </a:p>
          <a:p xmlns:a="http://schemas.openxmlformats.org/drawingml/2006/main">
            <a:r>
              <a:t>The published WATADCASH story: https://watadcash.com/our-story.php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company information: https://watadcash.com/company.php</a:t>
            </a:r>
          </a:p>
          <a:p xmlns:a="http://schemas.openxmlformats.org/drawingml/2006/main">
            <a:r>
              <a:t>The published WATADCASH story: https://watadcash.com/our-story.php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company information: https://watadcash.com/company.php</a:t>
            </a:r>
          </a:p>
          <a:p xmlns:a="http://schemas.openxmlformats.org/drawingml/2006/main">
            <a:r>
              <a:t>The published WATADCASH story: https://watadcash.com/our-story.php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company information: https://watadcash.com/company.php</a:t>
            </a:r>
          </a:p>
          <a:p xmlns:a="http://schemas.openxmlformats.org/drawingml/2006/main">
            <a:r>
              <a:t>The published WATADCASH story: https://watadcash.com/our-story.php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company information: https://watadcash.com/company.php</a:t>
            </a:r>
          </a:p>
          <a:p xmlns:a="http://schemas.openxmlformats.org/drawingml/2006/main">
            <a:r>
              <a:t>The published WATADCASH story: https://watadcash.com/our-story.php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company information: https://watadcash.com/company.php</a:t>
            </a:r>
          </a:p>
          <a:p xmlns:a="http://schemas.openxmlformats.org/drawingml/2006/main">
            <a:r>
              <a:t>The published WATADCASH story: https://watadcash.com/our-story.php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company information: https://watadcash.com/company.php</a:t>
            </a:r>
          </a:p>
          <a:p xmlns:a="http://schemas.openxmlformats.org/drawingml/2006/main">
            <a:r>
              <a:t>The published WATADCASH story: https://watadcash.com/our-story.php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WATADCASH editorial adaptation. Source review: 2026-10-18.</a:t>
            </a:r>
          </a:p>
          <a:p xmlns:a="http://schemas.openxmlformats.org/drawingml/2006/main">
            <a:r>
              <a:t>Availability and fees depend on the actual route and current terms.</a:t>
            </a:r>
          </a:p>
          <a:p xmlns:a="http://schemas.openxmlformats.org/drawingml/2006/main">
            <a:r>
              <a:t>WATADCASH company information: https://watadcash.com/company.php</a:t>
            </a:r>
          </a:p>
          <a:p xmlns:a="http://schemas.openxmlformats.org/drawingml/2006/main">
            <a:r>
              <a:t>The published WATADCASH story: https://watadcash.com/our-story.php</a:t>
            </a:r>
          </a:p>
          <a:p xmlns:a="http://schemas.openxmlformats.org/drawingml/2006/main">
            <a:r>
              <a:t>WATADCASH developer documentation: https://watadcash.com/documentation/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2bee3d438424c8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1b7cee9ff7b47e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5a66673274e420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0a512fe5ebd4426"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29433360a18b40f3"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a3a1fddac092479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52BC6ED-8C21-43D6-96B2-A1A0FB564AEA}"/>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9E3C040A-3821-4E49-B9F5-96341DEF77C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84FCE2B-2871-4808-AD14-6E88CB5D8DE4}"/>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4C7C19F-53EF-4143-81CC-E9C06EF3A1A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064D46C-A15C-414B-B85D-2B7C378FFD7A}"/>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7714EFB-3FFC-4161-A85F-2F1EAC40D01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4246B7A-D7B4-4C2D-AF42-B4978D7F623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57058A79-5019-4F63-ACD4-DE33BB84673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E80AE59-7F4D-4C2D-9763-F984BF835AA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E17C169-BE63-42D9-AB5A-6E9F7ACECEF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74e9c1cb37c46dd" /><Relationship Type="http://schemas.openxmlformats.org/officeDocument/2006/relationships/slideLayout" Target="/ppt/slideLayouts/slideLayout1.xml" Id="R51a8e397d7b74a7c" /><Relationship Type="http://schemas.openxmlformats.org/officeDocument/2006/relationships/slideLayout" Target="/ppt/slideLayouts/slideLayout2.xml" Id="Rbf4e1208c8bc4cbe" /><Relationship Type="http://schemas.openxmlformats.org/officeDocument/2006/relationships/slideLayout" Target="/ppt/slideLayouts/slideLayout3.xml" Id="R10252afa92214bbd" /><Relationship Type="http://schemas.openxmlformats.org/officeDocument/2006/relationships/slideLayout" Target="/ppt/slideLayouts/slideLayout4.xml" Id="Re496e20b6caa470e" /><Relationship Type="http://schemas.openxmlformats.org/officeDocument/2006/relationships/slideLayout" Target="/ppt/slideLayouts/slideLayout5.xml" Id="R49362c38f07541bf" /><Relationship Type="http://schemas.openxmlformats.org/officeDocument/2006/relationships/slideLayout" Target="/ppt/slideLayouts/slideLayout6.xml" Id="Rc7855965b9bd447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1a8e397d7b74a7c"/>
    <p:sldLayoutId xmlns:r="http://schemas.openxmlformats.org/officeDocument/2006/relationships" id="2147483650" r:id="Rbf4e1208c8bc4cbe"/>
    <p:sldLayoutId xmlns:r="http://schemas.openxmlformats.org/officeDocument/2006/relationships" id="2147483651" r:id="R10252afa92214bbd"/>
    <p:sldLayoutId xmlns:r="http://schemas.openxmlformats.org/officeDocument/2006/relationships" id="2147483652" r:id="Re496e20b6caa470e"/>
    <p:sldLayoutId xmlns:r="http://schemas.openxmlformats.org/officeDocument/2006/relationships" id="2147483653" r:id="R49362c38f07541bf"/>
    <p:sldLayoutId xmlns:r="http://schemas.openxmlformats.org/officeDocument/2006/relationships" id="2147483654" r:id="Rc7855965b9bd447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c998f1ef2945483d" /><Relationship Type="http://schemas.openxmlformats.org/officeDocument/2006/relationships/image" Target="/ppt/media/image.png" Id="R7bb13ec14bb24b6b" /><Relationship Type="http://schemas.openxmlformats.org/officeDocument/2006/relationships/image" Target="/ppt/media/image2.png" Id="R4aed35a0c0af4ab0" /><Relationship Type="http://schemas.openxmlformats.org/officeDocument/2006/relationships/notesSlide" Target="/ppt/notesSlides/notesSlide1.xml" Id="R78d0c8278b7b486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2f03041c6f24d05" /><Relationship Type="http://schemas.openxmlformats.org/officeDocument/2006/relationships/image" Target="/ppt/media/image3.png" Id="R09e7c27e3c1b4b61" /><Relationship Type="http://schemas.openxmlformats.org/officeDocument/2006/relationships/notesSlide" Target="/ppt/notesSlides/notesSlide2.xml" Id="Rb0ceada1215e4c15"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8405c26f87f4a6f" /><Relationship Type="http://schemas.openxmlformats.org/officeDocument/2006/relationships/image" Target="/ppt/media/image4.png" Id="Rb9394275e025471a" /><Relationship Type="http://schemas.openxmlformats.org/officeDocument/2006/relationships/notesSlide" Target="/ppt/notesSlides/notesSlide3.xml" Id="Rf132b94928b34c2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f920ad05c4384adf" /><Relationship Type="http://schemas.openxmlformats.org/officeDocument/2006/relationships/image" Target="/ppt/media/image5.png" Id="R5fb002ed531d4f37" /><Relationship Type="http://schemas.openxmlformats.org/officeDocument/2006/relationships/notesSlide" Target="/ppt/notesSlides/notesSlide4.xml" Id="R6361c1c7f40d481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c1a5ea1b6c04e3e" /><Relationship Type="http://schemas.openxmlformats.org/officeDocument/2006/relationships/image" Target="/ppt/media/image6.png" Id="R60767212ad30404e" /><Relationship Type="http://schemas.openxmlformats.org/officeDocument/2006/relationships/notesSlide" Target="/ppt/notesSlides/notesSlide5.xml" Id="R7e22bea1ec6f4cd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e2a93b58eecf41e1" /><Relationship Type="http://schemas.openxmlformats.org/officeDocument/2006/relationships/image" Target="/ppt/media/image7.png" Id="Rc4463ba22cd24295" /><Relationship Type="http://schemas.openxmlformats.org/officeDocument/2006/relationships/notesSlide" Target="/ppt/notesSlides/notesSlide6.xml" Id="Rd95e84f60e4644c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a260b09c51843b0" /><Relationship Type="http://schemas.openxmlformats.org/officeDocument/2006/relationships/image" Target="/ppt/media/image8.png" Id="R4029e20f34294514" /><Relationship Type="http://schemas.openxmlformats.org/officeDocument/2006/relationships/notesSlide" Target="/ppt/notesSlides/notesSlide7.xml" Id="Ra5b6325e19ea4c1d"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0d98746185e94f21" /><Relationship Type="http://schemas.openxmlformats.org/officeDocument/2006/relationships/image" Target="/ppt/media/image9.png" Id="Ra5a46c425b4042ad" /><Relationship Type="http://schemas.openxmlformats.org/officeDocument/2006/relationships/notesSlide" Target="/ppt/notesSlides/notesSlide8.xml" Id="R290757dfb0dc4a23"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d67c9ceef53d4515" /><Relationship Type="http://schemas.openxmlformats.org/officeDocument/2006/relationships/image" Target="/ppt/media/image10.png" Id="R0d4252127afb45eb" /><Relationship Type="http://schemas.openxmlformats.org/officeDocument/2006/relationships/notesSlide" Target="/ppt/notesSlides/notesSlide9.xml" Id="Rac6b1a9c98a04f3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2c2431f2dc844d1c" /><Relationship Type="http://schemas.openxmlformats.org/officeDocument/2006/relationships/image" Target="/ppt/media/image11.png" Id="R774c50c15e064664" /><Relationship Type="http://schemas.openxmlformats.org/officeDocument/2006/relationships/notesSlide" Target="/ppt/notesSlides/notesSlide10.xml" Id="R1689f5a6cb07474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412fe92b5294244" /><Relationship Type="http://schemas.openxmlformats.org/officeDocument/2006/relationships/image" Target="/ppt/media/image12.png" Id="R28249bfb0ce447c3" /><Relationship Type="http://schemas.openxmlformats.org/officeDocument/2006/relationships/hyperlink" Target="https://watadcash.com/company.php" TargetMode="External" Id="Re2557867930c48df" /><Relationship Type="http://schemas.openxmlformats.org/officeDocument/2006/relationships/hyperlink" Target="https://watadcash.com/our-story.php" TargetMode="External" Id="R1cb830a546974dae" /><Relationship Type="http://schemas.openxmlformats.org/officeDocument/2006/relationships/hyperlink" Target="https://watadcash.com/documentation/" TargetMode="External" Id="R2bc040e192f34105" /><Relationship Type="http://schemas.openxmlformats.org/officeDocument/2006/relationships/notesSlide" Target="/ppt/notesSlides/notesSlide11.xml" Id="R53166b0d79ac4be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d4473dd96c7144ee" /><Relationship Type="http://schemas.openxmlformats.org/officeDocument/2006/relationships/image" Target="/ppt/media/image13.png" Id="R66a3a59af90d4e3f" /><Relationship Type="http://schemas.openxmlformats.org/officeDocument/2006/relationships/hyperlink" Target="https://watadcash.com/journal/en/watadcash-since-2024-company-story/" TargetMode="External" Id="R17140e2e36714cdf" /><Relationship Type="http://schemas.openxmlformats.org/officeDocument/2006/relationships/notesSlide" Target="/ppt/notesSlides/notesSlide12.xml" Id="R09b738888d0b401f" /></Relationships>
</file>

<file path=ppt/slides/slide1.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9" name="">
            <a:extLst xmlns:a="http://schemas.openxmlformats.org/drawingml/2006/main">
              <a:ext uri="{FF2B5EF4-FFF2-40B4-BE49-F238E27FC236}">
                <a16:creationId xmlns:a16="http://schemas.microsoft.com/office/drawing/2014/main" id="{419684A6-B94F-48CB-ACFF-67B1A218B3DE}"/>
              </a:ext>
            </a:extLst>
          </p:cNvPr>
          <p:cNvPicPr>
            <a:picLocks xmlns:a="http://schemas.openxmlformats.org/drawingml/2006/main" noChangeAspect="1"/>
          </p:cNvPicPr>
          <p:nvPr/>
        </p:nvPicPr>
        <p:blipFill>
          <a:blip xmlns:r="http://schemas.openxmlformats.org/officeDocument/2006/relationships" xmlns:a="http://schemas.openxmlformats.org/drawingml/2006/main" r:embed="R7bb13ec14bb24b6b"/>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999CB1F-4B37-4FB0-B859-6D10E304767B}"/>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5B9485B8-34AC-48A9-AC7E-8E1909A8A23B}"/>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73FBC195-F47C-4938-8B8B-C328CEA07E85}"/>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01</a:t>
            </a:r>
          </a:p>
        </p:txBody>
      </p:sp>
      <p:sp>
        <p:nvSpPr>
          <p:cNvPr id="5" name="deck-title">
            <a:extLst xmlns:a="http://schemas.openxmlformats.org/drawingml/2006/main">
              <a:ext uri="{FF2B5EF4-FFF2-40B4-BE49-F238E27FC236}">
                <a16:creationId xmlns:a16="http://schemas.microsoft.com/office/drawing/2014/main" id="{A5029F21-FE33-47FE-AB17-F843B4AA87F0}"/>
              </a:ext>
            </a:extLst>
          </p:cNvPr>
          <p:cNvSpPr>
            <a:spLocks xmlns:a="http://schemas.openxmlformats.org/drawingml/2006/main" noGrp="1"/>
          </p:cNvSpPr>
          <p:nvPr/>
        </p:nvSpPr>
        <p:spPr>
          <a:xfrm xmlns:a="http://schemas.openxmlformats.org/drawingml/2006/main">
            <a:off x="609600" y="1600200"/>
            <a:ext cx="523875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000" b="1">
                <a:solidFill>
                  <a:srgbClr val="182129"/>
                </a:solidFill>
                <a:latin typeface="Arial"/>
                <a:ea typeface="Arial"/>
                <a:cs typeface="Arial"/>
              </a:defRPr>
            </a:defPPr>
          </a:lstStyle>
          <a:p xmlns:a="http://schemas.openxmlformats.org/drawingml/2006/main">
            <a:pPr algn="l">
              <a:defRPr sz="3000" b="1">
                <a:solidFill>
                  <a:srgbClr val="182129"/>
                </a:solidFill>
                <a:latin typeface="Arial"/>
                <a:ea typeface="Arial"/>
                <a:cs typeface="Arial"/>
              </a:defRPr>
            </a:pPr>
            <a:r>
              <a:rPr sz="3000" b="1">
                <a:solidFill>
                  <a:srgbClr val="182129"/>
                </a:solidFill>
                <a:latin typeface="Arial"/>
                <a:ea typeface="Arial"/>
                <a:cs typeface="Arial"/>
              </a:rPr>
              <a:t>WATADCASH Company Overview</a:t>
            </a:r>
          </a:p>
        </p:txBody>
      </p:sp>
      <p:sp>
        <p:nvSpPr>
          <p:cNvPr id="6" name="">
            <a:extLst xmlns:a="http://schemas.openxmlformats.org/drawingml/2006/main">
              <a:ext uri="{FF2B5EF4-FFF2-40B4-BE49-F238E27FC236}">
                <a16:creationId xmlns:a16="http://schemas.microsoft.com/office/drawing/2014/main" id="{7C53EC38-34B8-4A82-A584-DA9AB27BE27D}"/>
              </a:ext>
            </a:extLst>
          </p:cNvPr>
          <p:cNvSpPr>
            <a:spLocks xmlns:a="http://schemas.openxmlformats.org/drawingml/2006/main" noGrp="1"/>
          </p:cNvSpPr>
          <p:nvPr/>
        </p:nvSpPr>
        <p:spPr>
          <a:xfrm xmlns:a="http://schemas.openxmlformats.org/drawingml/2006/main">
            <a:off x="609600" y="3705225"/>
            <a:ext cx="11430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7" name="deck-description">
            <a:extLst xmlns:a="http://schemas.openxmlformats.org/drawingml/2006/main">
              <a:ext uri="{FF2B5EF4-FFF2-40B4-BE49-F238E27FC236}">
                <a16:creationId xmlns:a16="http://schemas.microsoft.com/office/drawing/2014/main" id="{F2F87FD3-CDBD-4A08-9557-7CA7756840F2}"/>
              </a:ext>
            </a:extLst>
          </p:cNvPr>
          <p:cNvSpPr>
            <a:spLocks xmlns:a="http://schemas.openxmlformats.org/drawingml/2006/main" noGrp="1"/>
          </p:cNvSpPr>
          <p:nvPr/>
        </p:nvSpPr>
        <p:spPr>
          <a:xfrm xmlns:a="http://schemas.openxmlformats.org/drawingml/2006/main">
            <a:off x="609600" y="4029075"/>
            <a:ext cx="523875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182129"/>
                </a:solidFill>
                <a:latin typeface="Arial"/>
                <a:ea typeface="Arial"/>
                <a:cs typeface="Arial"/>
              </a:defRPr>
            </a:defPPr>
          </a:lstStyle>
          <a:p xmlns:a="http://schemas.openxmlformats.org/drawingml/2006/main">
            <a:pPr algn="l">
              <a:defRPr sz="1800" b="0">
                <a:solidFill>
                  <a:srgbClr val="182129"/>
                </a:solidFill>
                <a:latin typeface="Arial"/>
                <a:ea typeface="Arial"/>
                <a:cs typeface="Arial"/>
              </a:defRPr>
            </a:pPr>
            <a:r>
              <a:rPr sz="1800" b="0">
                <a:solidFill>
                  <a:srgbClr val="182129"/>
                </a:solidFill>
                <a:latin typeface="Arial"/>
                <a:ea typeface="Arial"/>
                <a:cs typeface="Arial"/>
              </a:rPr>
              <a:t>Read the published WATADCASH company milestones and distinguish the brand’s history from the availability of individual services.</a:t>
            </a:r>
          </a:p>
        </p:txBody>
      </p:sp>
      <p:pic>
        <p:nvPicPr>
          <p:cNvPr id="8" name="">
            <a:extLst xmlns:a="http://schemas.openxmlformats.org/drawingml/2006/main">
              <a:ext uri="{FF2B5EF4-FFF2-40B4-BE49-F238E27FC236}">
                <a16:creationId xmlns:a16="http://schemas.microsoft.com/office/drawing/2014/main" id="{B2700F18-3763-43DE-AE4D-E1794F7F7405}"/>
              </a:ext>
            </a:extLst>
          </p:cNvPr>
          <p:cNvPicPr>
            <a:picLocks xmlns:a="http://schemas.openxmlformats.org/drawingml/2006/main" noChangeAspect="1"/>
          </p:cNvPicPr>
          <p:nvPr/>
        </p:nvPicPr>
        <p:blipFill>
          <a:blip xmlns:r="http://schemas.openxmlformats.org/officeDocument/2006/relationships" xmlns:a="http://schemas.openxmlformats.org/drawingml/2006/main" r:embed="R4aed35a0c0af4ab0"/>
          <a:stretch xmlns:a="http://schemas.openxmlformats.org/drawingml/2006/main"/>
        </p:blipFill>
        <p:spPr>
          <a:xfrm xmlns:a="http://schemas.openxmlformats.org/drawingml/2006/main">
            <a:off x="6515100" y="2108437"/>
            <a:ext cx="5048250" cy="2841150"/>
          </a:xfrm>
          <a:prstGeom xmlns:a="http://schemas.openxmlformats.org/drawingml/2006/main" prst="rect">
            <a:avLst/>
          </a:prstGeom>
        </p:spPr>
      </p:pic>
    </p:spTree>
    <p:extLst>
      <p:ext uri="{BB962C8B-B14F-4D97-AF65-F5344CB8AC3E}">
        <p14:creationId xmlns:p14="http://schemas.microsoft.com/office/powerpoint/2010/main" val="1268581786"/>
      </p:ext>
    </p:extLst>
  </p:cSld>
</p:sld>
</file>

<file path=ppt/slides/slide2.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8787C273-D8FD-4D58-B2A7-E0BB51AA47F9}"/>
              </a:ext>
            </a:extLst>
          </p:cNvPr>
          <p:cNvPicPr>
            <a:picLocks xmlns:a="http://schemas.openxmlformats.org/drawingml/2006/main" noChangeAspect="1"/>
          </p:cNvPicPr>
          <p:nvPr/>
        </p:nvPicPr>
        <p:blipFill>
          <a:blip xmlns:r="http://schemas.openxmlformats.org/officeDocument/2006/relationships" xmlns:a="http://schemas.openxmlformats.org/drawingml/2006/main" r:embed="R09e7c27e3c1b4b61"/>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BE493D1B-C5CE-40CE-8845-FFAEF7FB29A0}"/>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96FE7C27-A0FA-4194-87BF-2FD5A4D6F921}"/>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9EB34435-DA2B-48C6-BFBE-9F44388EFB51}"/>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02</a:t>
            </a:r>
          </a:p>
        </p:txBody>
      </p:sp>
      <p:sp>
        <p:nvSpPr>
          <p:cNvPr id="5" name="heading">
            <a:extLst xmlns:a="http://schemas.openxmlformats.org/drawingml/2006/main">
              <a:ext uri="{FF2B5EF4-FFF2-40B4-BE49-F238E27FC236}">
                <a16:creationId xmlns:a16="http://schemas.microsoft.com/office/drawing/2014/main" id="{F8B277F1-A910-4FC9-A0E3-FAF7F58B72CD}"/>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Start with the outcome you need</a:t>
            </a:r>
          </a:p>
        </p:txBody>
      </p:sp>
      <p:sp>
        <p:nvSpPr>
          <p:cNvPr id="6" name="body">
            <a:extLst xmlns:a="http://schemas.openxmlformats.org/drawingml/2006/main">
              <a:ext uri="{FF2B5EF4-FFF2-40B4-BE49-F238E27FC236}">
                <a16:creationId xmlns:a16="http://schemas.microsoft.com/office/drawing/2014/main" id="{43556045-85CF-412E-B7FF-D1972E5FB4D6}"/>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“Since 2024” is a useful starting point for understanding WATADCASH, but a company timeline is most informative when its milestones are named precisely. The published company and story pages distinguish the Turkish business established in May 2024 from the United States technology company established in October 2026. They also describe a service range spanning transfers, virtual cards, digital-asset funding and business integrations. Keeping those facts separate gives customers a clearer account of the brand’s development.</a:t>
            </a:r>
          </a:p>
        </p:txBody>
      </p:sp>
    </p:spTree>
    <p:extLst>
      <p:ext uri="{BB962C8B-B14F-4D97-AF65-F5344CB8AC3E}">
        <p14:creationId xmlns:p14="http://schemas.microsoft.com/office/powerpoint/2010/main" val="1307359202"/>
      </p:ext>
    </p:extLst>
  </p:cSld>
</p:sld>
</file>

<file path=ppt/slides/slide3.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2E9E01A5-6EC1-4247-BA74-26E7F47E0630}"/>
              </a:ext>
            </a:extLst>
          </p:cNvPr>
          <p:cNvPicPr>
            <a:picLocks xmlns:a="http://schemas.openxmlformats.org/drawingml/2006/main" noChangeAspect="1"/>
          </p:cNvPicPr>
          <p:nvPr/>
        </p:nvPicPr>
        <p:blipFill>
          <a:blip xmlns:r="http://schemas.openxmlformats.org/officeDocument/2006/relationships" xmlns:a="http://schemas.openxmlformats.org/drawingml/2006/main" r:embed="Rb9394275e025471a"/>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F25581B-716A-44B7-959C-B237ECFD7217}"/>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8B01A1ED-9283-4B41-A626-D85FCE04FB00}"/>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3624F2B6-F799-41CC-AB29-0B489E576EB8}"/>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03</a:t>
            </a:r>
          </a:p>
        </p:txBody>
      </p:sp>
      <p:sp>
        <p:nvSpPr>
          <p:cNvPr id="5" name="heading">
            <a:extLst xmlns:a="http://schemas.openxmlformats.org/drawingml/2006/main">
              <a:ext uri="{FF2B5EF4-FFF2-40B4-BE49-F238E27FC236}">
                <a16:creationId xmlns:a16="http://schemas.microsoft.com/office/drawing/2014/main" id="{1D4B8BEC-6DA8-4DCA-895F-D6F041FBEC97}"/>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Start with the published beginning</a:t>
            </a:r>
          </a:p>
        </p:txBody>
      </p:sp>
      <p:sp>
        <p:nvSpPr>
          <p:cNvPr id="6" name="body">
            <a:extLst xmlns:a="http://schemas.openxmlformats.org/drawingml/2006/main">
              <a:ext uri="{FF2B5EF4-FFF2-40B4-BE49-F238E27FC236}">
                <a16:creationId xmlns:a16="http://schemas.microsoft.com/office/drawing/2014/main" id="{2BB14E0C-3DFB-4C19-961D-A8BEA32320BD}"/>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WATADCASH’s story page identifies 9 May 2024 as the establishment date of WATADCASH E-TİCARET LİMİTED ŞİRKETİ in Türkiye. It presents that milestone as the beginning of the brand’s commercial presence. The company page provides registration information and links to documents for readers who want to examine the underlying business identity.</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That is a stronger explanation than simply repeating a year beside a logo. It tells the reader which entity and which event the date refers to. It should not, however, be expanded into a claim that every current product operated in exactly the same form from that date. A business timeline and a product-release timeline answer different questions.</a:t>
            </a:r>
          </a:p>
        </p:txBody>
      </p:sp>
    </p:spTree>
    <p:extLst>
      <p:ext uri="{BB962C8B-B14F-4D97-AF65-F5344CB8AC3E}">
        <p14:creationId xmlns:p14="http://schemas.microsoft.com/office/powerpoint/2010/main" val="113685505"/>
      </p:ext>
    </p:extLst>
  </p:cSld>
</p:sld>
</file>

<file path=ppt/slides/slide4.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7C5D2986-E743-4704-8911-C78C966CAC05}"/>
              </a:ext>
            </a:extLst>
          </p:cNvPr>
          <p:cNvPicPr>
            <a:picLocks xmlns:a="http://schemas.openxmlformats.org/drawingml/2006/main" noChangeAspect="1"/>
          </p:cNvPicPr>
          <p:nvPr/>
        </p:nvPicPr>
        <p:blipFill>
          <a:blip xmlns:r="http://schemas.openxmlformats.org/officeDocument/2006/relationships" xmlns:a="http://schemas.openxmlformats.org/drawingml/2006/main" r:embed="R5fb002ed531d4f37"/>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3A991F2-2FCC-4632-96EE-04C9364DB11A}"/>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AA35DBCA-D042-4B1E-B2B6-793BEF4A8557}"/>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830D5D8D-0F26-4DCB-9467-A981B604F85E}"/>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04</a:t>
            </a:r>
          </a:p>
        </p:txBody>
      </p:sp>
      <p:sp>
        <p:nvSpPr>
          <p:cNvPr id="5" name="heading">
            <a:extLst xmlns:a="http://schemas.openxmlformats.org/drawingml/2006/main">
              <a:ext uri="{FF2B5EF4-FFF2-40B4-BE49-F238E27FC236}">
                <a16:creationId xmlns:a16="http://schemas.microsoft.com/office/drawing/2014/main" id="{5A72ADA9-C89A-4D99-AA10-E02878C502C5}"/>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Recognise the separate United States entity</a:t>
            </a:r>
          </a:p>
        </p:txBody>
      </p:sp>
      <p:sp>
        <p:nvSpPr>
          <p:cNvPr id="6" name="body">
            <a:extLst xmlns:a="http://schemas.openxmlformats.org/drawingml/2006/main">
              <a:ext uri="{FF2B5EF4-FFF2-40B4-BE49-F238E27FC236}">
                <a16:creationId xmlns:a16="http://schemas.microsoft.com/office/drawing/2014/main" id="{EEA2B052-C684-41CB-896F-90582A91A51A}"/>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The published pages identify WATAD TECHNOLOGIES LLC as a separate company established in New Mexico on 5 October 2026. The story page explicitly separates that date from the earlier WATADCASH beginning. This avoids treating two company records as if they were a single registration event.</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For a customer or prospective business partner, the practical step is to review the relevant company information for the relationship being considered. The website’s company page and business contact route provide a place to start. A clear name and date help organise the conversation; they do not replace the terms of a specific product or service.</a:t>
            </a:r>
          </a:p>
        </p:txBody>
      </p:sp>
    </p:spTree>
    <p:extLst>
      <p:ext uri="{BB962C8B-B14F-4D97-AF65-F5344CB8AC3E}">
        <p14:creationId xmlns:p14="http://schemas.microsoft.com/office/powerpoint/2010/main" val="232434061"/>
      </p:ext>
    </p:extLst>
  </p:cSld>
</p:sld>
</file>

<file path=ppt/slides/slide5.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6899555E-25B3-407A-B71F-256E434C94B4}"/>
              </a:ext>
            </a:extLst>
          </p:cNvPr>
          <p:cNvPicPr>
            <a:picLocks xmlns:a="http://schemas.openxmlformats.org/drawingml/2006/main" noChangeAspect="1"/>
          </p:cNvPicPr>
          <p:nvPr/>
        </p:nvPicPr>
        <p:blipFill>
          <a:blip xmlns:r="http://schemas.openxmlformats.org/officeDocument/2006/relationships" xmlns:a="http://schemas.openxmlformats.org/drawingml/2006/main" r:embed="R60767212ad30404e"/>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BAFC840-F61A-436A-9A34-B6E41CD13C32}"/>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3344B84E-DC6C-44F6-8BC9-E8604041B75B}"/>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F61462FF-5F12-4D36-8EA8-86DE917243B8}"/>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05</a:t>
            </a:r>
          </a:p>
        </p:txBody>
      </p:sp>
      <p:sp>
        <p:nvSpPr>
          <p:cNvPr id="5" name="heading">
            <a:extLst xmlns:a="http://schemas.openxmlformats.org/drawingml/2006/main">
              <a:ext uri="{FF2B5EF4-FFF2-40B4-BE49-F238E27FC236}">
                <a16:creationId xmlns:a16="http://schemas.microsoft.com/office/drawing/2014/main" id="{0754E5A4-1A13-40BD-AE0E-5B28877089B9}"/>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Look at the service journey as well as the timeline</a:t>
            </a:r>
          </a:p>
        </p:txBody>
      </p:sp>
      <p:sp>
        <p:nvSpPr>
          <p:cNvPr id="6" name="body">
            <a:extLst xmlns:a="http://schemas.openxmlformats.org/drawingml/2006/main">
              <a:ext uri="{FF2B5EF4-FFF2-40B4-BE49-F238E27FC236}">
                <a16:creationId xmlns:a16="http://schemas.microsoft.com/office/drawing/2014/main" id="{FA7C7F48-CC83-4CD1-8316-8577237A0225}"/>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WATADCASH’s public pages bring together personal transfers, virtual cards, USDT-related services and merchant integrations. Those areas solve different jobs. Someone sending funds to a recipient needs to understand the receiving route. A merchant connecting checkout needs to understand invoices and payment verification. A card user needs to distinguish issuance from funding.</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The value of a broad service catalogue is that a customer can explore related tasks in one place. It is still important to open the page for the particular task. Current pricing, product restrictions and account eligibility are more useful to an immediate decision than assuming that a general company story covers every operational detail.</a:t>
            </a:r>
          </a:p>
        </p:txBody>
      </p:sp>
    </p:spTree>
    <p:extLst>
      <p:ext uri="{BB962C8B-B14F-4D97-AF65-F5344CB8AC3E}">
        <p14:creationId xmlns:p14="http://schemas.microsoft.com/office/powerpoint/2010/main" val="2035001315"/>
      </p:ext>
    </p:extLst>
  </p:cSld>
</p:sld>
</file>

<file path=ppt/slides/slide6.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7C704D15-7801-43AC-8C0B-BFD581D83EBC}"/>
              </a:ext>
            </a:extLst>
          </p:cNvPr>
          <p:cNvPicPr>
            <a:picLocks xmlns:a="http://schemas.openxmlformats.org/drawingml/2006/main" noChangeAspect="1"/>
          </p:cNvPicPr>
          <p:nvPr/>
        </p:nvPicPr>
        <p:blipFill>
          <a:blip xmlns:r="http://schemas.openxmlformats.org/officeDocument/2006/relationships" xmlns:a="http://schemas.openxmlformats.org/drawingml/2006/main" r:embed="Rc4463ba22cd24295"/>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6D26DD5-D5E5-4348-A3EE-3B5F09D2EAEF}"/>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FF1B249F-0D36-41DB-9C34-D1EE59496094}"/>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74BBB32F-B827-4F69-94E3-DDC6473CB3E2}"/>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06</a:t>
            </a:r>
          </a:p>
        </p:txBody>
      </p:sp>
      <p:sp>
        <p:nvSpPr>
          <p:cNvPr id="5" name="heading">
            <a:extLst xmlns:a="http://schemas.openxmlformats.org/drawingml/2006/main">
              <a:ext uri="{FF2B5EF4-FFF2-40B4-BE49-F238E27FC236}">
                <a16:creationId xmlns:a16="http://schemas.microsoft.com/office/drawing/2014/main" id="{FA71B089-6A3A-43F9-931E-7E978DDAF846}"/>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Separate registration from product authorisation</a:t>
            </a:r>
          </a:p>
        </p:txBody>
      </p:sp>
      <p:sp>
        <p:nvSpPr>
          <p:cNvPr id="6" name="body">
            <a:extLst xmlns:a="http://schemas.openxmlformats.org/drawingml/2006/main">
              <a:ext uri="{FF2B5EF4-FFF2-40B4-BE49-F238E27FC236}">
                <a16:creationId xmlns:a16="http://schemas.microsoft.com/office/drawing/2014/main" id="{6A772B82-4D1F-44ED-BDD0-7FEB9B32E86A}"/>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The company page makes an important distinction: business registration does not replace a licence required for a regulated service. That statement helps readers use the published documents for their proper purpose. A registration document identifies a company; it should not be presented as proof of every possible financial permission in every country.</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When examining a specific service, look at the country, product, executing provider and terms that apply to the request. This approach supports a confident, concrete conversation about the product you need. It also keeps a company-history article from making promises that belong in a current service agreement.</a:t>
            </a:r>
          </a:p>
        </p:txBody>
      </p:sp>
    </p:spTree>
    <p:extLst>
      <p:ext uri="{BB962C8B-B14F-4D97-AF65-F5344CB8AC3E}">
        <p14:creationId xmlns:p14="http://schemas.microsoft.com/office/powerpoint/2010/main" val="1779957564"/>
      </p:ext>
    </p:extLst>
  </p:cSld>
</p:sld>
</file>

<file path=ppt/slides/slide7.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D0EAFDCF-160A-488D-8607-5F29696C72AF}"/>
              </a:ext>
            </a:extLst>
          </p:cNvPr>
          <p:cNvPicPr>
            <a:picLocks xmlns:a="http://schemas.openxmlformats.org/drawingml/2006/main" noChangeAspect="1"/>
          </p:cNvPicPr>
          <p:nvPr/>
        </p:nvPicPr>
        <p:blipFill>
          <a:blip xmlns:r="http://schemas.openxmlformats.org/officeDocument/2006/relationships" xmlns:a="http://schemas.openxmlformats.org/drawingml/2006/main" r:embed="R4029e20f34294514"/>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49C7D04-5AA0-4D91-9946-57102CAAFFE8}"/>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0E8478E2-34A5-407E-8DCF-F0BC0C4E0A1C}"/>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6909AB47-6C1D-4A37-8FDF-914C8098595B}"/>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07</a:t>
            </a:r>
          </a:p>
        </p:txBody>
      </p:sp>
      <p:sp>
        <p:nvSpPr>
          <p:cNvPr id="5" name="heading">
            <a:extLst xmlns:a="http://schemas.openxmlformats.org/drawingml/2006/main">
              <a:ext uri="{FF2B5EF4-FFF2-40B4-BE49-F238E27FC236}">
                <a16:creationId xmlns:a16="http://schemas.microsoft.com/office/drawing/2014/main" id="{26F6D808-E389-4DFD-9383-8C46739685A1}"/>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182129"/>
                </a:solidFill>
                <a:latin typeface="Arial"/>
                <a:ea typeface="Arial"/>
                <a:cs typeface="Arial"/>
              </a:defRPr>
            </a:defPPr>
          </a:lstStyle>
          <a:p xmlns:a="http://schemas.openxmlformats.org/drawingml/2006/main">
            <a:pPr algn="l">
              <a:defRPr sz="2700" b="1">
                <a:solidFill>
                  <a:srgbClr val="182129"/>
                </a:solidFill>
                <a:latin typeface="Arial"/>
                <a:ea typeface="Arial"/>
                <a:cs typeface="Arial"/>
              </a:defRPr>
            </a:pPr>
            <a:r>
              <a:rPr sz="2700" b="1">
                <a:solidFill>
                  <a:srgbClr val="182129"/>
                </a:solidFill>
                <a:latin typeface="Arial"/>
                <a:ea typeface="Arial"/>
                <a:cs typeface="Arial"/>
              </a:rPr>
              <a:t>Use milestones to ask better questions</a:t>
            </a:r>
          </a:p>
        </p:txBody>
      </p:sp>
      <p:sp>
        <p:nvSpPr>
          <p:cNvPr id="6" name="body">
            <a:extLst xmlns:a="http://schemas.openxmlformats.org/drawingml/2006/main">
              <a:ext uri="{FF2B5EF4-FFF2-40B4-BE49-F238E27FC236}">
                <a16:creationId xmlns:a16="http://schemas.microsoft.com/office/drawing/2014/main" id="{088F713F-7DA8-4D9B-9333-06CDBD0C7CC7}"/>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950" b="0">
                <a:solidFill>
                  <a:srgbClr val="182129"/>
                </a:solidFill>
                <a:latin typeface="Arial"/>
                <a:ea typeface="Arial"/>
                <a:cs typeface="Arial"/>
              </a:defRPr>
            </a:defPPr>
          </a:lstStyle>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A good timeline gives you a way to orient your questions. Ask which service fits your intended use, which account requirements apply and where the relevant documentation can be read. For technical integration, WATADCASH publishes documentation covering authentication, payments, cards and webhooks. For a personal transfer, its route and pricing pages provide a more direct starting point.</a:t>
            </a:r>
          </a:p>
          <a:p xmlns:a="http://schemas.openxmlformats.org/drawingml/2006/main">
            <a:r>
              <a:t/>
            </a:r>
          </a:p>
          <a:p xmlns:a="http://schemas.openxmlformats.org/drawingml/2006/main">
            <a:pPr algn="l">
              <a:defRPr sz="1950" b="0">
                <a:solidFill>
                  <a:srgbClr val="182129"/>
                </a:solidFill>
                <a:latin typeface="Arial"/>
                <a:ea typeface="Arial"/>
                <a:cs typeface="Arial"/>
              </a:defRPr>
            </a:pPr>
            <a:r>
              <a:rPr sz="1950" b="0">
                <a:solidFill>
                  <a:srgbClr val="182129"/>
                </a:solidFill>
                <a:latin typeface="Arial"/>
                <a:ea typeface="Arial"/>
                <a:cs typeface="Arial"/>
              </a:rPr>
              <a:t>WATADCASH’s “since 2024” story can therefore be read as a documented beginning, followed by an expanding published service range. The useful next step is specific: choose the job you want to complete, review its current conditions and use the company information when you need to clarify who you are dealing with.</a:t>
            </a:r>
          </a:p>
        </p:txBody>
      </p:sp>
    </p:spTree>
    <p:extLst>
      <p:ext uri="{BB962C8B-B14F-4D97-AF65-F5344CB8AC3E}">
        <p14:creationId xmlns:p14="http://schemas.microsoft.com/office/powerpoint/2010/main" val="68657454"/>
      </p:ext>
    </p:extLst>
  </p:cSld>
</p:sld>
</file>

<file path=ppt/slides/slide8.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F3B730E-A1EE-4081-B1BC-6BF48A7888E9}"/>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7B41B9D8-9C80-4075-91A2-E8B053536493}"/>
              </a:ext>
            </a:extLst>
          </p:cNvPr>
          <p:cNvPicPr>
            <a:picLocks xmlns:a="http://schemas.openxmlformats.org/drawingml/2006/main" noChangeAspect="1"/>
          </p:cNvPicPr>
          <p:nvPr/>
        </p:nvPicPr>
        <p:blipFill>
          <a:blip xmlns:r="http://schemas.openxmlformats.org/officeDocument/2006/relationships" xmlns:a="http://schemas.openxmlformats.org/drawingml/2006/main" r:embed="Ra5a46c425b4042ad"/>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A0182AD5-5345-4F50-9AE8-EAD2B90811DC}"/>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7C98ED7D-220D-41DD-A386-01A43B3C057F}"/>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856F7E2B-962F-4097-9AB6-68702705B6BD}"/>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08</a:t>
            </a:r>
          </a:p>
        </p:txBody>
      </p:sp>
      <p:sp>
        <p:nvSpPr>
          <p:cNvPr id="6" name="heading">
            <a:extLst xmlns:a="http://schemas.openxmlformats.org/drawingml/2006/main">
              <a:ext uri="{FF2B5EF4-FFF2-40B4-BE49-F238E27FC236}">
                <a16:creationId xmlns:a16="http://schemas.microsoft.com/office/drawing/2014/main" id="{96A6DAF2-5FE1-46BF-8EE2-38C91C61C169}"/>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What does WATADCASH mean by since 2024?</a:t>
            </a:r>
          </a:p>
        </p:txBody>
      </p:sp>
      <p:sp>
        <p:nvSpPr>
          <p:cNvPr id="7" name="body">
            <a:extLst xmlns:a="http://schemas.openxmlformats.org/drawingml/2006/main">
              <a:ext uri="{FF2B5EF4-FFF2-40B4-BE49-F238E27FC236}">
                <a16:creationId xmlns:a16="http://schemas.microsoft.com/office/drawing/2014/main" id="{E8196479-62C5-4652-8748-B6D124A22FD4}"/>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Its published story connects that phrase to the Turkish company’s establishment on 9 May 2024 and the beginning of the brand’s commercial presence. It does not establish that every current service has been available unchanged since that date.</a:t>
            </a:r>
          </a:p>
        </p:txBody>
      </p:sp>
    </p:spTree>
    <p:extLst>
      <p:ext uri="{BB962C8B-B14F-4D97-AF65-F5344CB8AC3E}">
        <p14:creationId xmlns:p14="http://schemas.microsoft.com/office/powerpoint/2010/main" val="5751516"/>
      </p:ext>
    </p:extLst>
  </p:cSld>
</p:sld>
</file>

<file path=ppt/slides/slide9.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1E9AF98-632D-4C8B-B68A-A3D4F7308561}"/>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F922F1FB-DC15-4C45-BC7F-0567A2A4D5B3}"/>
              </a:ext>
            </a:extLst>
          </p:cNvPr>
          <p:cNvPicPr>
            <a:picLocks xmlns:a="http://schemas.openxmlformats.org/drawingml/2006/main" noChangeAspect="1"/>
          </p:cNvPicPr>
          <p:nvPr/>
        </p:nvPicPr>
        <p:blipFill>
          <a:blip xmlns:r="http://schemas.openxmlformats.org/officeDocument/2006/relationships" xmlns:a="http://schemas.openxmlformats.org/drawingml/2006/main" r:embed="R0d4252127afb45eb"/>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86A7E338-8D0C-48CA-A19A-5A6051DEE806}"/>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BB89AEDB-6297-428A-BD30-3557D130459B}"/>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98F2C514-5447-4CA2-AA48-B8F3BC47AEC4}"/>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09</a:t>
            </a:r>
          </a:p>
        </p:txBody>
      </p:sp>
      <p:sp>
        <p:nvSpPr>
          <p:cNvPr id="6" name="heading">
            <a:extLst xmlns:a="http://schemas.openxmlformats.org/drawingml/2006/main">
              <a:ext uri="{FF2B5EF4-FFF2-40B4-BE49-F238E27FC236}">
                <a16:creationId xmlns:a16="http://schemas.microsoft.com/office/drawing/2014/main" id="{B8910465-CEF4-40DE-94F5-E6A216041EAA}"/>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Is the United States company the same registration milestone?</a:t>
            </a:r>
          </a:p>
        </p:txBody>
      </p:sp>
      <p:sp>
        <p:nvSpPr>
          <p:cNvPr id="7" name="body">
            <a:extLst xmlns:a="http://schemas.openxmlformats.org/drawingml/2006/main">
              <a:ext uri="{FF2B5EF4-FFF2-40B4-BE49-F238E27FC236}">
                <a16:creationId xmlns:a16="http://schemas.microsoft.com/office/drawing/2014/main" id="{1852394D-CE81-47EB-8027-E34E77F4638D}"/>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No. The published pages identify WATAD TECHNOLOGIES LLC as a separate company established in New Mexico on 5 October 2026. The website distinguishes that entity and date from the earlier Turkish company milestone.</a:t>
            </a:r>
          </a:p>
        </p:txBody>
      </p:sp>
    </p:spTree>
    <p:extLst>
      <p:ext uri="{BB962C8B-B14F-4D97-AF65-F5344CB8AC3E}">
        <p14:creationId xmlns:p14="http://schemas.microsoft.com/office/powerpoint/2010/main" val="1174378114"/>
      </p:ext>
    </p:extLst>
  </p:cSld>
</p:sld>
</file>

<file path=ppt/slides/slide10.xml><?xml version="1.0" encoding="utf-8"?>
<p:sld xmlns:p="http://schemas.openxmlformats.org/presentationml/2006/main">
  <p:cSld>
    <p:bg>
      <p:bgPr>
        <a:solidFill xmlns:a="http://schemas.openxmlformats.org/drawingml/2006/main">
          <a:srgbClr val="122128"/>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6046474-D11A-4CCF-A0B1-C64277480893}"/>
              </a:ext>
            </a:extLst>
          </p:cNvPr>
          <p:cNvSpPr>
            <a:spLocks xmlns:a="http://schemas.openxmlformats.org/drawingml/2006/main" noGrp="1"/>
          </p:cNvSpPr>
          <p:nvPr/>
        </p:nvSpPr>
        <p:spPr>
          <a:xfrm xmlns:a="http://schemas.openxmlformats.org/drawingml/2006/main">
            <a:off x="561975" y="219075"/>
            <a:ext cx="1714500" cy="771525"/>
          </a:xfrm>
          <a:prstGeom xmlns:a="http://schemas.openxmlformats.org/drawingml/2006/main" prst="rect">
            <a:avLst/>
          </a:prstGeom>
          <a:solidFill xmlns:a="http://schemas.openxmlformats.org/drawingml/2006/main">
            <a:srgbClr val="FFFFFF"/>
          </a:solidFill>
          <a:ln xmlns:a="http://schemas.openxmlformats.org/drawingml/2006/main" w="0">
            <a:noFill/>
          </a:ln>
        </p:spPr>
      </p:sp>
      <p:pic>
        <p:nvPicPr>
          <p:cNvPr id="2" name="">
            <a:extLst xmlns:a="http://schemas.openxmlformats.org/drawingml/2006/main">
              <a:ext uri="{FF2B5EF4-FFF2-40B4-BE49-F238E27FC236}">
                <a16:creationId xmlns:a16="http://schemas.microsoft.com/office/drawing/2014/main" id="{4487C796-3161-4416-8DBD-B5FC69470759}"/>
              </a:ext>
            </a:extLst>
          </p:cNvPr>
          <p:cNvPicPr>
            <a:picLocks xmlns:a="http://schemas.openxmlformats.org/drawingml/2006/main" noChangeAspect="1"/>
          </p:cNvPicPr>
          <p:nvPr/>
        </p:nvPicPr>
        <p:blipFill>
          <a:blip xmlns:r="http://schemas.openxmlformats.org/officeDocument/2006/relationships" xmlns:a="http://schemas.openxmlformats.org/drawingml/2006/main" r:embed="R774c50c15e064664"/>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3" name="">
            <a:extLst xmlns:a="http://schemas.openxmlformats.org/drawingml/2006/main">
              <a:ext uri="{FF2B5EF4-FFF2-40B4-BE49-F238E27FC236}">
                <a16:creationId xmlns:a16="http://schemas.microsoft.com/office/drawing/2014/main" id="{50DD77F1-196C-4269-B393-A0F17ED9EE12}"/>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4" name="footer-site">
            <a:extLst xmlns:a="http://schemas.openxmlformats.org/drawingml/2006/main">
              <a:ext uri="{FF2B5EF4-FFF2-40B4-BE49-F238E27FC236}">
                <a16:creationId xmlns:a16="http://schemas.microsoft.com/office/drawing/2014/main" id="{AA8DA3EB-DAC9-4E93-B04E-4534B8E9586C}"/>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DCE5E5"/>
                </a:solidFill>
                <a:latin typeface="Arial"/>
                <a:ea typeface="Arial"/>
                <a:cs typeface="Arial"/>
              </a:defRPr>
            </a:defPPr>
          </a:lstStyle>
          <a:p xmlns:a="http://schemas.openxmlformats.org/drawingml/2006/main">
            <a:pPr algn="l">
              <a:defRPr sz="1200" b="0">
                <a:solidFill>
                  <a:srgbClr val="DCE5E5"/>
                </a:solidFill>
                <a:latin typeface="Arial"/>
                <a:ea typeface="Arial"/>
                <a:cs typeface="Arial"/>
              </a:defRPr>
            </a:pPr>
            <a:r>
              <a:rPr sz="1200" b="0">
                <a:solidFill>
                  <a:srgbClr val="DCE5E5"/>
                </a:solidFill>
                <a:latin typeface="Arial"/>
                <a:ea typeface="Arial"/>
                <a:cs typeface="Arial"/>
              </a:rPr>
              <a:t>watadcash.com</a:t>
            </a:r>
          </a:p>
        </p:txBody>
      </p:sp>
      <p:sp>
        <p:nvSpPr>
          <p:cNvPr id="5" name="page-number">
            <a:extLst xmlns:a="http://schemas.openxmlformats.org/drawingml/2006/main">
              <a:ext uri="{FF2B5EF4-FFF2-40B4-BE49-F238E27FC236}">
                <a16:creationId xmlns:a16="http://schemas.microsoft.com/office/drawing/2014/main" id="{D5E78CC0-B6DD-4F18-A52D-1F2700859987}"/>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10</a:t>
            </a:r>
          </a:p>
        </p:txBody>
      </p:sp>
      <p:sp>
        <p:nvSpPr>
          <p:cNvPr id="6" name="heading">
            <a:extLst xmlns:a="http://schemas.openxmlformats.org/drawingml/2006/main">
              <a:ext uri="{FF2B5EF4-FFF2-40B4-BE49-F238E27FC236}">
                <a16:creationId xmlns:a16="http://schemas.microsoft.com/office/drawing/2014/main" id="{9D07D81F-16A6-4878-965B-6661D96B6E55}"/>
              </a:ext>
            </a:extLst>
          </p:cNvPr>
          <p:cNvSpPr>
            <a:spLocks xmlns:a="http://schemas.openxmlformats.org/drawingml/2006/main" noGrp="1"/>
          </p:cNvSpPr>
          <p:nvPr/>
        </p:nvSpPr>
        <p:spPr>
          <a:xfrm xmlns:a="http://schemas.openxmlformats.org/drawingml/2006/main">
            <a:off x="609600" y="1495425"/>
            <a:ext cx="109728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1">
                <a:solidFill>
                  <a:srgbClr val="FFFFFF"/>
                </a:solidFill>
                <a:latin typeface="Arial"/>
                <a:ea typeface="Arial"/>
                <a:cs typeface="Arial"/>
              </a:defRPr>
            </a:defPPr>
          </a:lstStyle>
          <a:p xmlns:a="http://schemas.openxmlformats.org/drawingml/2006/main">
            <a:pPr algn="l">
              <a:defRPr sz="2700" b="1">
                <a:solidFill>
                  <a:srgbClr val="FFFFFF"/>
                </a:solidFill>
                <a:latin typeface="Arial"/>
                <a:ea typeface="Arial"/>
                <a:cs typeface="Arial"/>
              </a:defRPr>
            </a:pPr>
            <a:r>
              <a:rPr sz="2700" b="1">
                <a:solidFill>
                  <a:srgbClr val="FFFFFF"/>
                </a:solidFill>
                <a:latin typeface="Arial"/>
                <a:ea typeface="Arial"/>
                <a:cs typeface="Arial"/>
              </a:rPr>
              <a:t>Does a registration document prove every financial service is authorised everywhere?</a:t>
            </a:r>
          </a:p>
        </p:txBody>
      </p:sp>
      <p:sp>
        <p:nvSpPr>
          <p:cNvPr id="7" name="body">
            <a:extLst xmlns:a="http://schemas.openxmlformats.org/drawingml/2006/main">
              <a:ext uri="{FF2B5EF4-FFF2-40B4-BE49-F238E27FC236}">
                <a16:creationId xmlns:a16="http://schemas.microsoft.com/office/drawing/2014/main" id="{EA7942C3-4013-4DFE-8D67-D1A8C1DEE4F3}"/>
              </a:ext>
            </a:extLst>
          </p:cNvPr>
          <p:cNvSpPr>
            <a:spLocks xmlns:a="http://schemas.openxmlformats.org/drawingml/2006/main" noGrp="1"/>
          </p:cNvSpPr>
          <p:nvPr/>
        </p:nvSpPr>
        <p:spPr>
          <a:xfrm xmlns:a="http://schemas.openxmlformats.org/drawingml/2006/main">
            <a:off x="609600" y="2819400"/>
            <a:ext cx="109728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FFFFFF"/>
                </a:solidFill>
                <a:latin typeface="Arial"/>
                <a:ea typeface="Arial"/>
                <a:cs typeface="Arial"/>
              </a:defRPr>
            </a:defPPr>
          </a:lstStyle>
          <a:p xmlns:a="http://schemas.openxmlformats.org/drawingml/2006/main">
            <a:pPr algn="l">
              <a:defRPr sz="2175" b="0">
                <a:solidFill>
                  <a:srgbClr val="FFFFFF"/>
                </a:solidFill>
                <a:latin typeface="Arial"/>
                <a:ea typeface="Arial"/>
                <a:cs typeface="Arial"/>
              </a:defRPr>
            </a:pPr>
            <a:r>
              <a:rPr sz="2175" b="0">
                <a:solidFill>
                  <a:srgbClr val="FFFFFF"/>
                </a:solidFill>
                <a:latin typeface="Arial"/>
                <a:ea typeface="Arial"/>
                <a:cs typeface="Arial"/>
              </a:rPr>
              <a:t>No. WATADCASH’s own company page distinguishes business registration from the authorisation required for regulated services. Review the country, executing provider and product terms relevant to your intended request.</a:t>
            </a:r>
          </a:p>
        </p:txBody>
      </p:sp>
    </p:spTree>
    <p:extLst>
      <p:ext uri="{BB962C8B-B14F-4D97-AF65-F5344CB8AC3E}">
        <p14:creationId xmlns:p14="http://schemas.microsoft.com/office/powerpoint/2010/main" val="2112142959"/>
      </p:ext>
    </p:extLst>
  </p:cSld>
</p:sld>
</file>

<file path=ppt/slides/slide11.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13" name="">
            <a:extLst xmlns:a="http://schemas.openxmlformats.org/drawingml/2006/main">
              <a:ext uri="{FF2B5EF4-FFF2-40B4-BE49-F238E27FC236}">
                <a16:creationId xmlns:a16="http://schemas.microsoft.com/office/drawing/2014/main" id="{9B0745B5-E30F-4E3C-A258-9A73A4164303}"/>
              </a:ext>
            </a:extLst>
          </p:cNvPr>
          <p:cNvPicPr>
            <a:picLocks xmlns:a="http://schemas.openxmlformats.org/drawingml/2006/main" noChangeAspect="1"/>
          </p:cNvPicPr>
          <p:nvPr/>
        </p:nvPicPr>
        <p:blipFill>
          <a:blip xmlns:r="http://schemas.openxmlformats.org/officeDocument/2006/relationships" xmlns:a="http://schemas.openxmlformats.org/drawingml/2006/main" r:embed="R28249bfb0ce447c3"/>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C324A33-4C15-4032-9ECB-A90ACBDC55A2}"/>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D8C1DAE8-7BF9-43D2-8E0E-084A9430CFC6}"/>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E6199ACC-A1D6-4EC9-9F7A-616DF701F5BD}"/>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11</a:t>
            </a:r>
          </a:p>
        </p:txBody>
      </p:sp>
      <p:sp>
        <p:nvSpPr>
          <p:cNvPr id="5" name="heading">
            <a:extLst xmlns:a="http://schemas.openxmlformats.org/drawingml/2006/main">
              <a:ext uri="{FF2B5EF4-FFF2-40B4-BE49-F238E27FC236}">
                <a16:creationId xmlns:a16="http://schemas.microsoft.com/office/drawing/2014/main" id="{A02D66C8-EE6B-4631-8C9B-0E6DEEBF4AD4}"/>
              </a:ext>
            </a:extLst>
          </p:cNvPr>
          <p:cNvSpPr>
            <a:spLocks xmlns:a="http://schemas.openxmlformats.org/drawingml/2006/main" noGrp="1"/>
          </p:cNvSpPr>
          <p:nvPr/>
        </p:nvSpPr>
        <p:spPr>
          <a:xfrm xmlns:a="http://schemas.openxmlformats.org/drawingml/2006/main">
            <a:off x="609600" y="1419225"/>
            <a:ext cx="109728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75" b="1">
                <a:solidFill>
                  <a:srgbClr val="182129"/>
                </a:solidFill>
                <a:latin typeface="Arial"/>
                <a:ea typeface="Arial"/>
                <a:cs typeface="Arial"/>
              </a:defRPr>
            </a:defPPr>
          </a:lstStyle>
          <a:p xmlns:a="http://schemas.openxmlformats.org/drawingml/2006/main">
            <a:pPr algn="l">
              <a:defRPr sz="2775" b="1">
                <a:solidFill>
                  <a:srgbClr val="182129"/>
                </a:solidFill>
                <a:latin typeface="Arial"/>
                <a:ea typeface="Arial"/>
                <a:cs typeface="Arial"/>
              </a:defRPr>
            </a:pPr>
            <a:r>
              <a:rPr sz="2775" b="1">
                <a:solidFill>
                  <a:srgbClr val="182129"/>
                </a:solidFill>
                <a:latin typeface="Arial"/>
                <a:ea typeface="Arial"/>
                <a:cs typeface="Arial"/>
              </a:rPr>
              <a:t>Sources and scope</a:t>
            </a:r>
          </a:p>
        </p:txBody>
      </p:sp>
      <p:sp>
        <p:nvSpPr>
          <p:cNvPr id="6" name="scope">
            <a:extLst xmlns:a="http://schemas.openxmlformats.org/drawingml/2006/main">
              <a:ext uri="{FF2B5EF4-FFF2-40B4-BE49-F238E27FC236}">
                <a16:creationId xmlns:a16="http://schemas.microsoft.com/office/drawing/2014/main" id="{E644809E-85AA-4D15-89BF-E2677E66E0E4}"/>
              </a:ext>
            </a:extLst>
          </p:cNvPr>
          <p:cNvSpPr>
            <a:spLocks xmlns:a="http://schemas.openxmlformats.org/drawingml/2006/main" noGrp="1"/>
          </p:cNvSpPr>
          <p:nvPr/>
        </p:nvSpPr>
        <p:spPr>
          <a:xfrm xmlns:a="http://schemas.openxmlformats.org/drawingml/2006/main">
            <a:off x="609600" y="2266950"/>
            <a:ext cx="109728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0">
                <a:solidFill>
                  <a:srgbClr val="182129"/>
                </a:solidFill>
                <a:latin typeface="Arial"/>
                <a:ea typeface="Arial"/>
                <a:cs typeface="Arial"/>
              </a:defRPr>
            </a:defPPr>
          </a:lstStyle>
          <a:p xmlns:a="http://schemas.openxmlformats.org/drawingml/2006/main">
            <a:pPr algn="l">
              <a:defRPr sz="1725" b="0">
                <a:solidFill>
                  <a:srgbClr val="182129"/>
                </a:solidFill>
                <a:latin typeface="Arial"/>
                <a:ea typeface="Arial"/>
                <a:cs typeface="Arial"/>
              </a:defRPr>
            </a:pPr>
            <a:r>
              <a:rPr sz="1725" b="0">
                <a:solidFill>
                  <a:srgbClr val="182129"/>
                </a:solidFill>
                <a:latin typeface="Arial"/>
                <a:ea typeface="Arial"/>
                <a:cs typeface="Arial"/>
              </a:rPr>
              <a:t>References reviewed by the WATADCASH editorial team on 18 October 2026. Availability and pricing depend on the actual request and current terms; this guide is not a promise of universal access.</a:t>
            </a:r>
          </a:p>
        </p:txBody>
      </p:sp>
      <p:sp>
        <p:nvSpPr>
          <p:cNvPr id="7" name="source-label-0">
            <a:extLst xmlns:a="http://schemas.openxmlformats.org/drawingml/2006/main">
              <a:ext uri="{FF2B5EF4-FFF2-40B4-BE49-F238E27FC236}">
                <a16:creationId xmlns:a16="http://schemas.microsoft.com/office/drawing/2014/main" id="{9621AE81-98E6-4042-9F3D-A9FA823AD109}"/>
              </a:ext>
            </a:extLst>
          </p:cNvPr>
          <p:cNvSpPr>
            <a:spLocks xmlns:a="http://schemas.openxmlformats.org/drawingml/2006/main" noGrp="1"/>
          </p:cNvSpPr>
          <p:nvPr/>
        </p:nvSpPr>
        <p:spPr>
          <a:xfrm xmlns:a="http://schemas.openxmlformats.org/drawingml/2006/main">
            <a:off x="609600" y="35814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WATADCASH company information</a:t>
            </a:r>
          </a:p>
        </p:txBody>
      </p:sp>
      <p:sp>
        <p:nvSpPr>
          <p:cNvPr id="8" name="source-link-0">
            <a:extLst xmlns:a="http://schemas.openxmlformats.org/drawingml/2006/main">
              <a:ext uri="{FF2B5EF4-FFF2-40B4-BE49-F238E27FC236}">
                <a16:creationId xmlns:a16="http://schemas.microsoft.com/office/drawing/2014/main" id="{108BB26A-FF7E-4F85-84D5-44582AC4CD4D}"/>
              </a:ext>
            </a:extLst>
          </p:cNvPr>
          <p:cNvSpPr>
            <a:spLocks xmlns:a="http://schemas.openxmlformats.org/drawingml/2006/main" noGrp="1"/>
          </p:cNvSpPr>
          <p:nvPr/>
        </p:nvSpPr>
        <p:spPr>
          <a:xfrm xmlns:a="http://schemas.openxmlformats.org/drawingml/2006/main">
            <a:off x="609600" y="3905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e2557867930c48df"/>
              </a:rPr>
              <a:t>https://watadcash.com/company.php</a:t>
            </a:r>
          </a:p>
        </p:txBody>
      </p:sp>
      <p:sp>
        <p:nvSpPr>
          <p:cNvPr id="9" name="source-label-1">
            <a:extLst xmlns:a="http://schemas.openxmlformats.org/drawingml/2006/main">
              <a:ext uri="{FF2B5EF4-FFF2-40B4-BE49-F238E27FC236}">
                <a16:creationId xmlns:a16="http://schemas.microsoft.com/office/drawing/2014/main" id="{6B62992D-EDEC-481C-9177-09FB635E5D2F}"/>
              </a:ext>
            </a:extLst>
          </p:cNvPr>
          <p:cNvSpPr>
            <a:spLocks xmlns:a="http://schemas.openxmlformats.org/drawingml/2006/main" noGrp="1"/>
          </p:cNvSpPr>
          <p:nvPr/>
        </p:nvSpPr>
        <p:spPr>
          <a:xfrm xmlns:a="http://schemas.openxmlformats.org/drawingml/2006/main">
            <a:off x="6229350" y="358140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The published WATADCASH story</a:t>
            </a:r>
          </a:p>
        </p:txBody>
      </p:sp>
      <p:sp>
        <p:nvSpPr>
          <p:cNvPr id="10" name="source-link-1">
            <a:extLst xmlns:a="http://schemas.openxmlformats.org/drawingml/2006/main">
              <a:ext uri="{FF2B5EF4-FFF2-40B4-BE49-F238E27FC236}">
                <a16:creationId xmlns:a16="http://schemas.microsoft.com/office/drawing/2014/main" id="{8A54F44C-9DA9-4CCB-88AA-F15A3A548F6E}"/>
              </a:ext>
            </a:extLst>
          </p:cNvPr>
          <p:cNvSpPr>
            <a:spLocks xmlns:a="http://schemas.openxmlformats.org/drawingml/2006/main" noGrp="1"/>
          </p:cNvSpPr>
          <p:nvPr/>
        </p:nvSpPr>
        <p:spPr>
          <a:xfrm xmlns:a="http://schemas.openxmlformats.org/drawingml/2006/main">
            <a:off x="6229350" y="390525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1cb830a546974dae"/>
              </a:rPr>
              <a:t>https://watadcash.com/our-story.php</a:t>
            </a:r>
          </a:p>
        </p:txBody>
      </p:sp>
      <p:sp>
        <p:nvSpPr>
          <p:cNvPr id="11" name="source-label-2">
            <a:extLst xmlns:a="http://schemas.openxmlformats.org/drawingml/2006/main">
              <a:ext uri="{FF2B5EF4-FFF2-40B4-BE49-F238E27FC236}">
                <a16:creationId xmlns:a16="http://schemas.microsoft.com/office/drawing/2014/main" id="{861D69BF-84F5-4761-8837-A34499AAB606}"/>
              </a:ext>
            </a:extLst>
          </p:cNvPr>
          <p:cNvSpPr>
            <a:spLocks xmlns:a="http://schemas.openxmlformats.org/drawingml/2006/main" noGrp="1"/>
          </p:cNvSpPr>
          <p:nvPr/>
        </p:nvSpPr>
        <p:spPr>
          <a:xfrm xmlns:a="http://schemas.openxmlformats.org/drawingml/2006/main">
            <a:off x="609600" y="4362450"/>
            <a:ext cx="5238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1">
                <a:solidFill>
                  <a:srgbClr val="182129"/>
                </a:solidFill>
                <a:latin typeface="Arial"/>
                <a:ea typeface="Arial"/>
                <a:cs typeface="Arial"/>
              </a:defRPr>
            </a:defPPr>
          </a:lstStyle>
          <a:p xmlns:a="http://schemas.openxmlformats.org/drawingml/2006/main">
            <a:pPr algn="l">
              <a:defRPr sz="1425" b="1">
                <a:solidFill>
                  <a:srgbClr val="182129"/>
                </a:solidFill>
                <a:latin typeface="Arial"/>
                <a:ea typeface="Arial"/>
                <a:cs typeface="Arial"/>
              </a:defRPr>
            </a:pPr>
            <a:r>
              <a:rPr sz="1425" b="1">
                <a:solidFill>
                  <a:srgbClr val="182129"/>
                </a:solidFill>
                <a:latin typeface="Arial"/>
                <a:ea typeface="Arial"/>
                <a:cs typeface="Arial"/>
              </a:rPr>
              <a:t>WATADCASH developer documentation</a:t>
            </a:r>
          </a:p>
        </p:txBody>
      </p:sp>
      <p:sp>
        <p:nvSpPr>
          <p:cNvPr id="12" name="source-link-2">
            <a:extLst xmlns:a="http://schemas.openxmlformats.org/drawingml/2006/main">
              <a:ext uri="{FF2B5EF4-FFF2-40B4-BE49-F238E27FC236}">
                <a16:creationId xmlns:a16="http://schemas.microsoft.com/office/drawing/2014/main" id="{D4A62723-DE66-485B-8AA1-ABEDBFD087F2}"/>
              </a:ext>
            </a:extLst>
          </p:cNvPr>
          <p:cNvSpPr>
            <a:spLocks xmlns:a="http://schemas.openxmlformats.org/drawingml/2006/main" noGrp="1"/>
          </p:cNvSpPr>
          <p:nvPr/>
        </p:nvSpPr>
        <p:spPr>
          <a:xfrm xmlns:a="http://schemas.openxmlformats.org/drawingml/2006/main">
            <a:off x="609600" y="4686300"/>
            <a:ext cx="52387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125" b="0">
                <a:solidFill>
                  <a:srgbClr val="AF3B03"/>
                </a:solidFill>
                <a:latin typeface="Arial"/>
                <a:ea typeface="Arial"/>
                <a:cs typeface="Arial"/>
              </a:defRPr>
            </a:defPPr>
          </a:lstStyle>
          <a:p xmlns:a="http://schemas.openxmlformats.org/drawingml/2006/main">
            <a:pPr algn="l">
              <a:defRPr sz="1125" b="0">
                <a:solidFill>
                  <a:srgbClr val="AF3B03"/>
                </a:solidFill>
                <a:latin typeface="Arial"/>
                <a:ea typeface="Arial"/>
                <a:cs typeface="Arial"/>
              </a:defRPr>
            </a:pPr>
            <a:r>
              <a:rPr sz="1125" b="0">
                <a:solidFill>
                  <a:srgbClr val="AF3B03"/>
                </a:solidFill>
                <a:latin typeface="Arial"/>
                <a:ea typeface="Arial"/>
                <a:cs typeface="Arial"/>
                <a:hlinkClick xmlns:r="http://schemas.openxmlformats.org/officeDocument/2006/relationships" r:id="R2bc040e192f34105"/>
              </a:rPr>
              <a:t>https://watadcash.com/documentation/</a:t>
            </a:r>
          </a:p>
        </p:txBody>
      </p:sp>
    </p:spTree>
    <p:extLst>
      <p:ext uri="{BB962C8B-B14F-4D97-AF65-F5344CB8AC3E}">
        <p14:creationId xmlns:p14="http://schemas.microsoft.com/office/powerpoint/2010/main" val="1384367316"/>
      </p:ext>
    </p:extLst>
  </p:cSld>
</p:sld>
</file>

<file path=ppt/slides/slide12.xml><?xml version="1.0" encoding="utf-8"?>
<p:sld xmlns:p="http://schemas.openxmlformats.org/presentationml/2006/main">
  <p:cSld>
    <p:bg>
      <p:bgPr>
        <a:solidFill xmlns:a="http://schemas.openxmlformats.org/drawingml/2006/main">
          <a:srgbClr val="FFFDF9"/>
        </a:solidFill>
      </p:bgPr>
    </p:bg>
    <p:spTree>
      <p:nvGrpSpPr>
        <p:cNvPr id="1" name=""/>
        <p:cNvGrpSpPr/>
        <p:nvPr/>
      </p:nvGrpSpPr>
      <p:grpSpPr>
        <a:xfrm xmlns:a="http://schemas.openxmlformats.org/drawingml/2006/main"/>
      </p:grpSpPr>
      <p:pic>
        <p:nvPicPr>
          <p:cNvPr id="17" name="">
            <a:extLst xmlns:a="http://schemas.openxmlformats.org/drawingml/2006/main">
              <a:ext uri="{FF2B5EF4-FFF2-40B4-BE49-F238E27FC236}">
                <a16:creationId xmlns:a16="http://schemas.microsoft.com/office/drawing/2014/main" id="{31F8A5B3-F561-4A6E-BD18-CD17337D2FE3}"/>
              </a:ext>
            </a:extLst>
          </p:cNvPr>
          <p:cNvPicPr>
            <a:picLocks xmlns:a="http://schemas.openxmlformats.org/drawingml/2006/main" noChangeAspect="1"/>
          </p:cNvPicPr>
          <p:nvPr/>
        </p:nvPicPr>
        <p:blipFill>
          <a:blip xmlns:r="http://schemas.openxmlformats.org/officeDocument/2006/relationships" xmlns:a="http://schemas.openxmlformats.org/drawingml/2006/main" r:embed="R66a3a59af90d4e3f"/>
          <a:stretch xmlns:a="http://schemas.openxmlformats.org/drawingml/2006/main"/>
        </p:blipFill>
        <p:spPr>
          <a:xfrm xmlns:a="http://schemas.openxmlformats.org/drawingml/2006/main">
            <a:off x="609600" y="267494"/>
            <a:ext cx="1619250" cy="674688"/>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4F3FD38-2668-4C4F-A3D8-EAB9A9BBD124}"/>
              </a:ext>
            </a:extLst>
          </p:cNvPr>
          <p:cNvSpPr>
            <a:spLocks xmlns:a="http://schemas.openxmlformats.org/drawingml/2006/main" noGrp="1"/>
          </p:cNvSpPr>
          <p:nvPr/>
        </p:nvSpPr>
        <p:spPr>
          <a:xfrm xmlns:a="http://schemas.openxmlformats.org/drawingml/2006/main">
            <a:off x="609600" y="1085850"/>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3" name="footer-site">
            <a:extLst xmlns:a="http://schemas.openxmlformats.org/drawingml/2006/main">
              <a:ext uri="{FF2B5EF4-FFF2-40B4-BE49-F238E27FC236}">
                <a16:creationId xmlns:a16="http://schemas.microsoft.com/office/drawing/2014/main" id="{03FFE2CF-3FDE-4CFF-8280-AA81EEB086E9}"/>
              </a:ext>
            </a:extLst>
          </p:cNvPr>
          <p:cNvSpPr>
            <a:spLocks xmlns:a="http://schemas.openxmlformats.org/drawingml/2006/main" noGrp="1"/>
          </p:cNvSpPr>
          <p:nvPr/>
        </p:nvSpPr>
        <p:spPr>
          <a:xfrm xmlns:a="http://schemas.openxmlformats.org/drawingml/2006/main">
            <a:off x="609600" y="6391275"/>
            <a:ext cx="47625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200" b="0">
                <a:solidFill>
                  <a:srgbClr val="52616B"/>
                </a:solidFill>
                <a:latin typeface="Arial"/>
                <a:ea typeface="Arial"/>
                <a:cs typeface="Arial"/>
              </a:defRPr>
            </a:defPPr>
          </a:lstStyle>
          <a:p xmlns:a="http://schemas.openxmlformats.org/drawingml/2006/main">
            <a:pPr algn="l">
              <a:defRPr sz="1200" b="0">
                <a:solidFill>
                  <a:srgbClr val="52616B"/>
                </a:solidFill>
                <a:latin typeface="Arial"/>
                <a:ea typeface="Arial"/>
                <a:cs typeface="Arial"/>
              </a:defRPr>
            </a:pPr>
            <a:r>
              <a:rPr sz="1200" b="0">
                <a:solidFill>
                  <a:srgbClr val="52616B"/>
                </a:solidFill>
                <a:latin typeface="Arial"/>
                <a:ea typeface="Arial"/>
                <a:cs typeface="Arial"/>
              </a:rPr>
              <a:t>watadcash.com</a:t>
            </a:r>
          </a:p>
        </p:txBody>
      </p:sp>
      <p:sp>
        <p:nvSpPr>
          <p:cNvPr id="4" name="page-number">
            <a:extLst xmlns:a="http://schemas.openxmlformats.org/drawingml/2006/main">
              <a:ext uri="{FF2B5EF4-FFF2-40B4-BE49-F238E27FC236}">
                <a16:creationId xmlns:a16="http://schemas.microsoft.com/office/drawing/2014/main" id="{841230D5-AACC-4388-AA17-78096D608F18}"/>
              </a:ext>
            </a:extLst>
          </p:cNvPr>
          <p:cNvSpPr>
            <a:spLocks xmlns:a="http://schemas.openxmlformats.org/drawingml/2006/main" noGrp="1"/>
          </p:cNvSpPr>
          <p:nvPr/>
        </p:nvSpPr>
        <p:spPr>
          <a:xfrm xmlns:a="http://schemas.openxmlformats.org/drawingml/2006/main">
            <a:off x="10953750" y="6362700"/>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425" b="1">
                <a:solidFill>
                  <a:srgbClr val="FF5A00"/>
                </a:solidFill>
                <a:latin typeface="Arial"/>
                <a:ea typeface="Arial"/>
                <a:cs typeface="Arial"/>
              </a:defRPr>
            </a:defPPr>
          </a:lstStyle>
          <a:p xmlns:a="http://schemas.openxmlformats.org/drawingml/2006/main">
            <a:pPr algn="r">
              <a:defRPr sz="1425" b="1">
                <a:solidFill>
                  <a:srgbClr val="FF5A00"/>
                </a:solidFill>
                <a:latin typeface="Arial"/>
                <a:ea typeface="Arial"/>
                <a:cs typeface="Arial"/>
              </a:defRPr>
            </a:pPr>
            <a:r>
              <a:rPr sz="1425" b="1">
                <a:solidFill>
                  <a:srgbClr val="FF5A00"/>
                </a:solidFill>
                <a:latin typeface="Arial"/>
                <a:ea typeface="Arial"/>
                <a:cs typeface="Arial"/>
              </a:rPr>
              <a:t>12</a:t>
            </a:r>
          </a:p>
        </p:txBody>
      </p:sp>
      <p:sp>
        <p:nvSpPr>
          <p:cNvPr id="5" name="heading">
            <a:extLst xmlns:a="http://schemas.openxmlformats.org/drawingml/2006/main">
              <a:ext uri="{FF2B5EF4-FFF2-40B4-BE49-F238E27FC236}">
                <a16:creationId xmlns:a16="http://schemas.microsoft.com/office/drawing/2014/main" id="{C111AE2F-D338-43CD-B3BE-60635D6D7E85}"/>
              </a:ext>
            </a:extLst>
          </p:cNvPr>
          <p:cNvSpPr>
            <a:spLocks xmlns:a="http://schemas.openxmlformats.org/drawingml/2006/main" noGrp="1"/>
          </p:cNvSpPr>
          <p:nvPr/>
        </p:nvSpPr>
        <p:spPr>
          <a:xfrm xmlns:a="http://schemas.openxmlformats.org/drawingml/2006/main">
            <a:off x="609600" y="1476375"/>
            <a:ext cx="1097280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b="1">
                <a:solidFill>
                  <a:srgbClr val="182129"/>
                </a:solidFill>
                <a:latin typeface="Arial"/>
                <a:ea typeface="Arial"/>
                <a:cs typeface="Arial"/>
              </a:defRPr>
            </a:defPPr>
          </a:lstStyle>
          <a:p xmlns:a="http://schemas.openxmlformats.org/drawingml/2006/main">
            <a:pPr algn="l">
              <a:defRPr sz="2850" b="1">
                <a:solidFill>
                  <a:srgbClr val="182129"/>
                </a:solidFill>
                <a:latin typeface="Arial"/>
                <a:ea typeface="Arial"/>
                <a:cs typeface="Arial"/>
              </a:defRPr>
            </a:pPr>
            <a:r>
              <a:rPr sz="2850" b="1">
                <a:solidFill>
                  <a:srgbClr val="182129"/>
                </a:solidFill>
                <a:latin typeface="Arial"/>
                <a:ea typeface="Arial"/>
                <a:cs typeface="Arial"/>
              </a:rPr>
              <a:t>Review the decision before confirmation</a:t>
            </a:r>
          </a:p>
        </p:txBody>
      </p:sp>
      <p:sp>
        <p:nvSpPr>
          <p:cNvPr id="6" name="review-question-0">
            <a:extLst xmlns:a="http://schemas.openxmlformats.org/drawingml/2006/main">
              <a:ext uri="{FF2B5EF4-FFF2-40B4-BE49-F238E27FC236}">
                <a16:creationId xmlns:a16="http://schemas.microsoft.com/office/drawing/2014/main" id="{590B76BB-8B12-4F1B-ABC2-DFB2E5718BBB}"/>
              </a:ext>
            </a:extLst>
          </p:cNvPr>
          <p:cNvSpPr>
            <a:spLocks xmlns:a="http://schemas.openxmlformats.org/drawingml/2006/main" noGrp="1"/>
          </p:cNvSpPr>
          <p:nvPr/>
        </p:nvSpPr>
        <p:spPr>
          <a:xfrm xmlns:a="http://schemas.openxmlformats.org/drawingml/2006/main">
            <a:off x="609600" y="25241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outcome do you need?</a:t>
            </a:r>
          </a:p>
        </p:txBody>
      </p:sp>
      <p:sp>
        <p:nvSpPr>
          <p:cNvPr id="7" name="">
            <a:extLst xmlns:a="http://schemas.openxmlformats.org/drawingml/2006/main">
              <a:ext uri="{FF2B5EF4-FFF2-40B4-BE49-F238E27FC236}">
                <a16:creationId xmlns:a16="http://schemas.microsoft.com/office/drawing/2014/main" id="{5FD7695C-920C-43DB-B4DC-DE6FFDE06C1F}"/>
              </a:ext>
            </a:extLst>
          </p:cNvPr>
          <p:cNvSpPr>
            <a:spLocks xmlns:a="http://schemas.openxmlformats.org/drawingml/2006/main" noGrp="1"/>
          </p:cNvSpPr>
          <p:nvPr/>
        </p:nvSpPr>
        <p:spPr>
          <a:xfrm xmlns:a="http://schemas.openxmlformats.org/drawingml/2006/main">
            <a:off x="609600" y="29813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8" name="review-question-1">
            <a:extLst xmlns:a="http://schemas.openxmlformats.org/drawingml/2006/main">
              <a:ext uri="{FF2B5EF4-FFF2-40B4-BE49-F238E27FC236}">
                <a16:creationId xmlns:a16="http://schemas.microsoft.com/office/drawing/2014/main" id="{D15620D2-8310-45A5-9509-0BEE258E93E9}"/>
              </a:ext>
            </a:extLst>
          </p:cNvPr>
          <p:cNvSpPr>
            <a:spLocks xmlns:a="http://schemas.openxmlformats.org/drawingml/2006/main" noGrp="1"/>
          </p:cNvSpPr>
          <p:nvPr/>
        </p:nvSpPr>
        <p:spPr>
          <a:xfrm xmlns:a="http://schemas.openxmlformats.org/drawingml/2006/main">
            <a:off x="609600" y="30765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Who is responsible for delivery?</a:t>
            </a:r>
          </a:p>
        </p:txBody>
      </p:sp>
      <p:sp>
        <p:nvSpPr>
          <p:cNvPr id="9" name="">
            <a:extLst xmlns:a="http://schemas.openxmlformats.org/drawingml/2006/main">
              <a:ext uri="{FF2B5EF4-FFF2-40B4-BE49-F238E27FC236}">
                <a16:creationId xmlns:a16="http://schemas.microsoft.com/office/drawing/2014/main" id="{0F926553-5ADA-4918-9238-596679180CF1}"/>
              </a:ext>
            </a:extLst>
          </p:cNvPr>
          <p:cNvSpPr>
            <a:spLocks xmlns:a="http://schemas.openxmlformats.org/drawingml/2006/main" noGrp="1"/>
          </p:cNvSpPr>
          <p:nvPr/>
        </p:nvSpPr>
        <p:spPr>
          <a:xfrm xmlns:a="http://schemas.openxmlformats.org/drawingml/2006/main">
            <a:off x="609600" y="353377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0" name="review-question-2">
            <a:extLst xmlns:a="http://schemas.openxmlformats.org/drawingml/2006/main">
              <a:ext uri="{FF2B5EF4-FFF2-40B4-BE49-F238E27FC236}">
                <a16:creationId xmlns:a16="http://schemas.microsoft.com/office/drawing/2014/main" id="{CBF50878-200B-48BB-B62E-EB28D8C4CF36}"/>
              </a:ext>
            </a:extLst>
          </p:cNvPr>
          <p:cNvSpPr>
            <a:spLocks xmlns:a="http://schemas.openxmlformats.org/drawingml/2006/main" noGrp="1"/>
          </p:cNvSpPr>
          <p:nvPr/>
        </p:nvSpPr>
        <p:spPr>
          <a:xfrm xmlns:a="http://schemas.openxmlformats.org/drawingml/2006/main">
            <a:off x="609600" y="36290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are the total cost and net amount?</a:t>
            </a:r>
          </a:p>
        </p:txBody>
      </p:sp>
      <p:sp>
        <p:nvSpPr>
          <p:cNvPr id="11" name="">
            <a:extLst xmlns:a="http://schemas.openxmlformats.org/drawingml/2006/main">
              <a:ext uri="{FF2B5EF4-FFF2-40B4-BE49-F238E27FC236}">
                <a16:creationId xmlns:a16="http://schemas.microsoft.com/office/drawing/2014/main" id="{1159FE2A-8C3B-46E9-98AF-9B582BDA91AA}"/>
              </a:ext>
            </a:extLst>
          </p:cNvPr>
          <p:cNvSpPr>
            <a:spLocks xmlns:a="http://schemas.openxmlformats.org/drawingml/2006/main" noGrp="1"/>
          </p:cNvSpPr>
          <p:nvPr/>
        </p:nvSpPr>
        <p:spPr>
          <a:xfrm xmlns:a="http://schemas.openxmlformats.org/drawingml/2006/main">
            <a:off x="609600" y="40862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2" name="review-question-3">
            <a:extLst xmlns:a="http://schemas.openxmlformats.org/drawingml/2006/main">
              <a:ext uri="{FF2B5EF4-FFF2-40B4-BE49-F238E27FC236}">
                <a16:creationId xmlns:a16="http://schemas.microsoft.com/office/drawing/2014/main" id="{8D5C435B-5559-4343-89C5-07ACD2C3518E}"/>
              </a:ext>
            </a:extLst>
          </p:cNvPr>
          <p:cNvSpPr>
            <a:spLocks xmlns:a="http://schemas.openxmlformats.org/drawingml/2006/main" noGrp="1"/>
          </p:cNvSpPr>
          <p:nvPr/>
        </p:nvSpPr>
        <p:spPr>
          <a:xfrm xmlns:a="http://schemas.openxmlformats.org/drawingml/2006/main">
            <a:off x="609600" y="41814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What proves completion?</a:t>
            </a:r>
          </a:p>
        </p:txBody>
      </p:sp>
      <p:sp>
        <p:nvSpPr>
          <p:cNvPr id="13" name="">
            <a:extLst xmlns:a="http://schemas.openxmlformats.org/drawingml/2006/main">
              <a:ext uri="{FF2B5EF4-FFF2-40B4-BE49-F238E27FC236}">
                <a16:creationId xmlns:a16="http://schemas.microsoft.com/office/drawing/2014/main" id="{26411F7B-4138-4562-BBD4-CF970E14AB0E}"/>
              </a:ext>
            </a:extLst>
          </p:cNvPr>
          <p:cNvSpPr>
            <a:spLocks xmlns:a="http://schemas.openxmlformats.org/drawingml/2006/main" noGrp="1"/>
          </p:cNvSpPr>
          <p:nvPr/>
        </p:nvSpPr>
        <p:spPr>
          <a:xfrm xmlns:a="http://schemas.openxmlformats.org/drawingml/2006/main">
            <a:off x="609600" y="463867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4" name="review-question-4">
            <a:extLst xmlns:a="http://schemas.openxmlformats.org/drawingml/2006/main">
              <a:ext uri="{FF2B5EF4-FFF2-40B4-BE49-F238E27FC236}">
                <a16:creationId xmlns:a16="http://schemas.microsoft.com/office/drawing/2014/main" id="{756B588A-A471-482A-B545-AFCCEE5B537E}"/>
              </a:ext>
            </a:extLst>
          </p:cNvPr>
          <p:cNvSpPr>
            <a:spLocks xmlns:a="http://schemas.openxmlformats.org/drawingml/2006/main" noGrp="1"/>
          </p:cNvSpPr>
          <p:nvPr/>
        </p:nvSpPr>
        <p:spPr>
          <a:xfrm xmlns:a="http://schemas.openxmlformats.org/drawingml/2006/main">
            <a:off x="609600" y="473392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75" b="0">
                <a:solidFill>
                  <a:srgbClr val="182129"/>
                </a:solidFill>
                <a:latin typeface="Arial"/>
                <a:ea typeface="Arial"/>
                <a:cs typeface="Arial"/>
              </a:defRPr>
            </a:defPPr>
          </a:lstStyle>
          <a:p xmlns:a="http://schemas.openxmlformats.org/drawingml/2006/main">
            <a:pPr algn="l">
              <a:defRPr sz="2175" b="0">
                <a:solidFill>
                  <a:srgbClr val="182129"/>
                </a:solidFill>
                <a:latin typeface="Arial"/>
                <a:ea typeface="Arial"/>
                <a:cs typeface="Arial"/>
              </a:defRPr>
            </a:pPr>
            <a:r>
              <a:rPr sz="2175" b="0">
                <a:solidFill>
                  <a:srgbClr val="182129"/>
                </a:solidFill>
                <a:latin typeface="Arial"/>
                <a:ea typeface="Arial"/>
                <a:cs typeface="Arial"/>
              </a:rPr>
              <a:t>How will you follow an exception?</a:t>
            </a:r>
          </a:p>
        </p:txBody>
      </p:sp>
      <p:sp>
        <p:nvSpPr>
          <p:cNvPr id="15" name="">
            <a:extLst xmlns:a="http://schemas.openxmlformats.org/drawingml/2006/main">
              <a:ext uri="{FF2B5EF4-FFF2-40B4-BE49-F238E27FC236}">
                <a16:creationId xmlns:a16="http://schemas.microsoft.com/office/drawing/2014/main" id="{7E0A95DC-E3BF-43C6-93E1-EF75C60333D6}"/>
              </a:ext>
            </a:extLst>
          </p:cNvPr>
          <p:cNvSpPr>
            <a:spLocks xmlns:a="http://schemas.openxmlformats.org/drawingml/2006/main" noGrp="1"/>
          </p:cNvSpPr>
          <p:nvPr/>
        </p:nvSpPr>
        <p:spPr>
          <a:xfrm xmlns:a="http://schemas.openxmlformats.org/drawingml/2006/main">
            <a:off x="609600" y="5191125"/>
            <a:ext cx="10972800" cy="28575"/>
          </a:xfrm>
          <a:prstGeom xmlns:a="http://schemas.openxmlformats.org/drawingml/2006/main" prst="rect">
            <a:avLst/>
          </a:prstGeom>
          <a:solidFill xmlns:a="http://schemas.openxmlformats.org/drawingml/2006/main">
            <a:srgbClr val="FF5A00"/>
          </a:solidFill>
          <a:ln xmlns:a="http://schemas.openxmlformats.org/drawingml/2006/main" w="0">
            <a:noFill/>
          </a:ln>
        </p:spPr>
      </p:sp>
      <p:sp>
        <p:nvSpPr>
          <p:cNvPr id="16" name="full-article-link">
            <a:extLst xmlns:a="http://schemas.openxmlformats.org/drawingml/2006/main">
              <a:ext uri="{FF2B5EF4-FFF2-40B4-BE49-F238E27FC236}">
                <a16:creationId xmlns:a16="http://schemas.microsoft.com/office/drawing/2014/main" id="{AB15F791-637E-4885-A9DC-A7CB05436268}"/>
              </a:ext>
            </a:extLst>
          </p:cNvPr>
          <p:cNvSpPr>
            <a:spLocks xmlns:a="http://schemas.openxmlformats.org/drawingml/2006/main" noGrp="1"/>
          </p:cNvSpPr>
          <p:nvPr/>
        </p:nvSpPr>
        <p:spPr>
          <a:xfrm xmlns:a="http://schemas.openxmlformats.org/drawingml/2006/main">
            <a:off x="609600" y="5657850"/>
            <a:ext cx="1097280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425" b="0">
                <a:solidFill>
                  <a:srgbClr val="AF3B03"/>
                </a:solidFill>
                <a:latin typeface="Arial"/>
                <a:ea typeface="Arial"/>
                <a:cs typeface="Arial"/>
              </a:defRPr>
            </a:defPPr>
          </a:lstStyle>
          <a:p xmlns:a="http://schemas.openxmlformats.org/drawingml/2006/main">
            <a:pPr algn="l">
              <a:defRPr sz="1425" b="0">
                <a:solidFill>
                  <a:srgbClr val="AF3B03"/>
                </a:solidFill>
                <a:latin typeface="Arial"/>
                <a:ea typeface="Arial"/>
                <a:cs typeface="Arial"/>
              </a:defRPr>
            </a:pPr>
            <a:r>
              <a:rPr sz="1425" b="0">
                <a:solidFill>
                  <a:srgbClr val="AF3B03"/>
                </a:solidFill>
                <a:latin typeface="Arial"/>
                <a:ea typeface="Arial"/>
                <a:cs typeface="Arial"/>
                <a:hlinkClick xmlns:r="http://schemas.openxmlformats.org/officeDocument/2006/relationships" r:id="R17140e2e36714cdf"/>
              </a:rPr>
              <a:t>https://watadcash.com/journal/en/watadcash-since-2024-company-story/</a:t>
            </a:r>
          </a:p>
        </p:txBody>
      </p:sp>
    </p:spTree>
    <p:extLst>
      <p:ext uri="{BB962C8B-B14F-4D97-AF65-F5344CB8AC3E}">
        <p14:creationId xmlns:p14="http://schemas.microsoft.com/office/powerpoint/2010/main" val="1538780648"/>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2026-10-18T03:05:08.8630000Z</dcterms:created>
  <dcterms:modified xsi:type="dcterms:W3CDTF">2026-10-18T03:05:08.8630000Z</dcterms:modified>
</coreProperties>
</file>