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c6e3c92ee24aff" /><Relationship Type="http://schemas.openxmlformats.org/officeDocument/2006/relationships/extended-properties" Target="/docProps/app.xml" Id="R057ad573042b46be" /><Relationship Type="http://schemas.openxmlformats.org/officeDocument/2006/relationships/officeDocument" Target="/ppt/presentation.xml" Id="R88fdc499f3b34a13" /></Relationships>
</file>

<file path=ppt/presentation.xml><?xml version="1.0" encoding="utf-8"?>
<p:presentation xmlns:p="http://schemas.openxmlformats.org/presentationml/2006/main">
  <p:sldMasterIdLst>
    <p:sldMasterId xmlns:r="http://schemas.openxmlformats.org/officeDocument/2006/relationships" id="2147483648" r:id="Rb1a2b400deaf4ba5"/>
  </p:sldMasterIdLst>
  <p:notesMasterIdLst>
    <p:notesMasterId xmlns:r="http://schemas.openxmlformats.org/officeDocument/2006/relationships" r:id="R4cbd77e398694658"/>
  </p:notesMasterIdLst>
  <p:sldIdLst>
    <p:sldId xmlns:r="http://schemas.openxmlformats.org/officeDocument/2006/relationships" id="256" r:id="R3ea8a9910cca4e03"/>
    <p:sldId xmlns:r="http://schemas.openxmlformats.org/officeDocument/2006/relationships" id="257" r:id="R3d888cf20cda4cdf"/>
    <p:sldId xmlns:r="http://schemas.openxmlformats.org/officeDocument/2006/relationships" id="258" r:id="R5d58cb29166745c7"/>
    <p:sldId xmlns:r="http://schemas.openxmlformats.org/officeDocument/2006/relationships" id="259" r:id="Ra269bc35817b41d3"/>
    <p:sldId xmlns:r="http://schemas.openxmlformats.org/officeDocument/2006/relationships" id="260" r:id="R4f398c37ac3c4245"/>
    <p:sldId xmlns:r="http://schemas.openxmlformats.org/officeDocument/2006/relationships" id="261" r:id="Ref9567db215049a1"/>
    <p:sldId xmlns:r="http://schemas.openxmlformats.org/officeDocument/2006/relationships" id="262" r:id="R833d0f054765475a"/>
    <p:sldId xmlns:r="http://schemas.openxmlformats.org/officeDocument/2006/relationships" id="263" r:id="Raa1437219c114077"/>
    <p:sldId xmlns:r="http://schemas.openxmlformats.org/officeDocument/2006/relationships" id="264" r:id="R689a17ad6ae04dcd"/>
    <p:sldId xmlns:r="http://schemas.openxmlformats.org/officeDocument/2006/relationships" id="265" r:id="R40cdc16a431a4f36"/>
    <p:sldId xmlns:r="http://schemas.openxmlformats.org/officeDocument/2006/relationships" id="266" r:id="Rc32f09b689bf4fa9"/>
    <p:sldId xmlns:r="http://schemas.openxmlformats.org/officeDocument/2006/relationships" id="267" r:id="Re16bbfd38e1b42d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01fd25bf9f94325" /><Relationship Type="http://schemas.openxmlformats.org/officeDocument/2006/relationships/slideMaster" Target="/ppt/slideMasters/slideMaster1.xml" Id="Rb1a2b400deaf4ba5" /><Relationship Type="http://schemas.openxmlformats.org/officeDocument/2006/relationships/notesMaster" Target="/ppt/notesMasters/notesMaster1.xml" Id="R4cbd77e398694658" /><Relationship Type="http://schemas.openxmlformats.org/officeDocument/2006/relationships/presProps" Target="/ppt/presProps.xml" Id="Re339d39f5133451e" /><Relationship Type="http://schemas.openxmlformats.org/officeDocument/2006/relationships/tableStyles" Target="/ppt/tableStyles.xml" Id="Rf4d1163199aa4d13" /><Relationship Type="http://schemas.openxmlformats.org/officeDocument/2006/relationships/slide" Target="/ppt/slides/slide1.xml" Id="R3ea8a9910cca4e03" /><Relationship Type="http://schemas.openxmlformats.org/officeDocument/2006/relationships/slide" Target="/ppt/slides/slide2.xml" Id="R3d888cf20cda4cdf" /><Relationship Type="http://schemas.openxmlformats.org/officeDocument/2006/relationships/slide" Target="/ppt/slides/slide3.xml" Id="R5d58cb29166745c7" /><Relationship Type="http://schemas.openxmlformats.org/officeDocument/2006/relationships/slide" Target="/ppt/slides/slide4.xml" Id="Ra269bc35817b41d3" /><Relationship Type="http://schemas.openxmlformats.org/officeDocument/2006/relationships/slide" Target="/ppt/slides/slide5.xml" Id="R4f398c37ac3c4245" /><Relationship Type="http://schemas.openxmlformats.org/officeDocument/2006/relationships/slide" Target="/ppt/slides/slide6.xml" Id="Ref9567db215049a1" /><Relationship Type="http://schemas.openxmlformats.org/officeDocument/2006/relationships/slide" Target="/ppt/slides/slide7.xml" Id="R833d0f054765475a" /><Relationship Type="http://schemas.openxmlformats.org/officeDocument/2006/relationships/slide" Target="/ppt/slides/slide8.xml" Id="Raa1437219c114077" /><Relationship Type="http://schemas.openxmlformats.org/officeDocument/2006/relationships/slide" Target="/ppt/slides/slide9.xml" Id="R689a17ad6ae04dcd" /><Relationship Type="http://schemas.openxmlformats.org/officeDocument/2006/relationships/slide" Target="/ppt/slides/slide10.xml" Id="R40cdc16a431a4f36" /><Relationship Type="http://schemas.openxmlformats.org/officeDocument/2006/relationships/slide" Target="/ppt/slides/slide11.xml" Id="Rc32f09b689bf4fa9" /><Relationship Type="http://schemas.openxmlformats.org/officeDocument/2006/relationships/slide" Target="/ppt/slides/slide12.xml" Id="Re16bbfd38e1b42d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6c8dadfd3144e5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f3b71e7d68042f9" /><Relationship Type="http://schemas.openxmlformats.org/officeDocument/2006/relationships/notesMaster" Target="/ppt/notesMasters/notesMaster1.xml" Id="R97776156d5a841e9" /></Relationships>
</file>

<file path=ppt/notesSlides/_rels/notesSlide2.xml.rels>&#65279;<?xml version="1.0" encoding="utf-8"?><Relationships xmlns="http://schemas.openxmlformats.org/package/2006/relationships"><Relationship Type="http://schemas.openxmlformats.org/officeDocument/2006/relationships/slide" Target="/ppt/slides/slide2.xml" Id="R121e801dfdc34556" /><Relationship Type="http://schemas.openxmlformats.org/officeDocument/2006/relationships/notesMaster" Target="/ppt/notesMasters/notesMaster1.xml" Id="Re07df21b646148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6187f1be2f094e57" /><Relationship Type="http://schemas.openxmlformats.org/officeDocument/2006/relationships/notesMaster" Target="/ppt/notesMasters/notesMaster1.xml" Id="R061c7c4e9fe94b5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13dcdf9956f429a" /><Relationship Type="http://schemas.openxmlformats.org/officeDocument/2006/relationships/notesMaster" Target="/ppt/notesMasters/notesMaster1.xml" Id="Rb2e2495ee07c4560" /></Relationships>
</file>

<file path=ppt/notesSlides/_rels/notesSlide5.xml.rels>&#65279;<?xml version="1.0" encoding="utf-8"?><Relationships xmlns="http://schemas.openxmlformats.org/package/2006/relationships"><Relationship Type="http://schemas.openxmlformats.org/officeDocument/2006/relationships/slide" Target="/ppt/slides/slide5.xml" Id="R5336aba49d7c4327" /><Relationship Type="http://schemas.openxmlformats.org/officeDocument/2006/relationships/notesMaster" Target="/ppt/notesMasters/notesMaster1.xml" Id="R8d5df30435e4405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3696eb3f7074c5d" /><Relationship Type="http://schemas.openxmlformats.org/officeDocument/2006/relationships/notesMaster" Target="/ppt/notesMasters/notesMaster1.xml" Id="R8427b69e6a3144ae" /></Relationships>
</file>

<file path=ppt/notesSlides/_rels/notesSlide7.xml.rels>&#65279;<?xml version="1.0" encoding="utf-8"?><Relationships xmlns="http://schemas.openxmlformats.org/package/2006/relationships"><Relationship Type="http://schemas.openxmlformats.org/officeDocument/2006/relationships/slide" Target="/ppt/slides/slide7.xml" Id="R253cda9c1f05497c" /><Relationship Type="http://schemas.openxmlformats.org/officeDocument/2006/relationships/notesMaster" Target="/ppt/notesMasters/notesMaster1.xml" Id="R0e504ef80c784087"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423bea2e8547a6" /><Relationship Type="http://schemas.openxmlformats.org/officeDocument/2006/relationships/notesMaster" Target="/ppt/notesMasters/notesMaster1.xml" Id="Rf2ea5c86b0ee465d" /></Relationships>
</file>

<file path=ppt/notesSlides/_rels/notesSlide9.xml.rels>&#65279;<?xml version="1.0" encoding="utf-8"?><Relationships xmlns="http://schemas.openxmlformats.org/package/2006/relationships"><Relationship Type="http://schemas.openxmlformats.org/officeDocument/2006/relationships/slide" Target="/ppt/slides/slide9.xml" Id="Ra4ba2a87cd0d4a6a" /><Relationship Type="http://schemas.openxmlformats.org/officeDocument/2006/relationships/notesMaster" Target="/ppt/notesMasters/notesMaster1.xml" Id="R78fa886d531b4cd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4b4c13141d942ce" /><Relationship Type="http://schemas.openxmlformats.org/officeDocument/2006/relationships/notesMaster" Target="/ppt/notesMasters/notesMaster1.xml" Id="Rd8bbf54679f5462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dc286f884b44ac1" /><Relationship Type="http://schemas.openxmlformats.org/officeDocument/2006/relationships/notesMaster" Target="/ppt/notesMasters/notesMaster1.xml" Id="R87958cbacdd9404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50a7aaedc1048f2" /><Relationship Type="http://schemas.openxmlformats.org/officeDocument/2006/relationships/notesMaster" Target="/ppt/notesMasters/notesMaster1.xml" Id="R2b81d583f449418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services: https://watadcash.com/gateway.php</a:t>
            </a:r>
          </a:p>
          <a:p xmlns:a="http://schemas.openxmlformats.org/drawingml/2006/main">
            <a:r>
              <a:t>WATADCASH card pricing: https://watadcash.com/watadcash-card.php</a:t>
            </a:r>
          </a:p>
          <a:p xmlns:a="http://schemas.openxmlformats.org/drawingml/2006/main">
            <a:r>
              <a:t>WATADCASH internal transfers: https://watadcash.com/internal-transfers.php</a:t>
            </a:r>
          </a:p>
          <a:p xmlns:a="http://schemas.openxmlformats.org/drawingml/2006/main">
            <a:r>
              <a:t>WATADCASH merchant payment documentation: https://watadcash.com/documentation/payments/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4aab31a7b374b0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8e6c0feea9b466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2b1e20d758e440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0a5f3124cd340a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8637669824a48f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e68147b684840a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BCA0A7-2E8E-4BF8-B618-5B9AD32C6D4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2B3C330-53AB-492B-AB89-FBFBE3560D6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5BCD0B1-CBE7-45B5-A861-568046AF693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1188B6C-4C8D-4758-A492-D27E5874EA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813A023-0A27-43F8-993A-09F51A0884D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AF16CF0-3347-458B-88FA-0E941107679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D27FC70-FC6B-4119-A8FE-0A7174A5059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C151D09-DE05-4992-9DF4-D1891ACBFF6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E639367-D597-468D-B79B-83496948E0B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7238ECA-54F9-4B3E-8291-7F3FB51A552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1ae8f3310b4d4f" /><Relationship Type="http://schemas.openxmlformats.org/officeDocument/2006/relationships/slideLayout" Target="/ppt/slideLayouts/slideLayout1.xml" Id="R18d7888a40ac4aa6" /><Relationship Type="http://schemas.openxmlformats.org/officeDocument/2006/relationships/slideLayout" Target="/ppt/slideLayouts/slideLayout2.xml" Id="R76100833c66046c2" /><Relationship Type="http://schemas.openxmlformats.org/officeDocument/2006/relationships/slideLayout" Target="/ppt/slideLayouts/slideLayout3.xml" Id="R25f952e2a4774bf2" /><Relationship Type="http://schemas.openxmlformats.org/officeDocument/2006/relationships/slideLayout" Target="/ppt/slideLayouts/slideLayout4.xml" Id="R0195331098ed4427" /><Relationship Type="http://schemas.openxmlformats.org/officeDocument/2006/relationships/slideLayout" Target="/ppt/slideLayouts/slideLayout5.xml" Id="R85add23315a14fb1" /><Relationship Type="http://schemas.openxmlformats.org/officeDocument/2006/relationships/slideLayout" Target="/ppt/slideLayouts/slideLayout6.xml" Id="Rdb3c42f703e04ed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8d7888a40ac4aa6"/>
    <p:sldLayoutId xmlns:r="http://schemas.openxmlformats.org/officeDocument/2006/relationships" id="2147483650" r:id="R76100833c66046c2"/>
    <p:sldLayoutId xmlns:r="http://schemas.openxmlformats.org/officeDocument/2006/relationships" id="2147483651" r:id="R25f952e2a4774bf2"/>
    <p:sldLayoutId xmlns:r="http://schemas.openxmlformats.org/officeDocument/2006/relationships" id="2147483652" r:id="R0195331098ed4427"/>
    <p:sldLayoutId xmlns:r="http://schemas.openxmlformats.org/officeDocument/2006/relationships" id="2147483653" r:id="R85add23315a14fb1"/>
    <p:sldLayoutId xmlns:r="http://schemas.openxmlformats.org/officeDocument/2006/relationships" id="2147483654" r:id="Rdb3c42f703e04ed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bece7231ed64669" /><Relationship Type="http://schemas.openxmlformats.org/officeDocument/2006/relationships/image" Target="/ppt/media/image.png" Id="R184468326cf744fd" /><Relationship Type="http://schemas.openxmlformats.org/officeDocument/2006/relationships/image" Target="/ppt/media/image2.png" Id="R7459f1e7c222475e" /><Relationship Type="http://schemas.openxmlformats.org/officeDocument/2006/relationships/notesSlide" Target="/ppt/notesSlides/notesSlide1.xml" Id="Rf852bb6a2f6b4a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37485cf68184cfb" /><Relationship Type="http://schemas.openxmlformats.org/officeDocument/2006/relationships/image" Target="/ppt/media/image3.png" Id="Rc785aed22c0649f8" /><Relationship Type="http://schemas.openxmlformats.org/officeDocument/2006/relationships/notesSlide" Target="/ppt/notesSlides/notesSlide2.xml" Id="Raa6bcd2cb8f1432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0b2b094ce184a5a" /><Relationship Type="http://schemas.openxmlformats.org/officeDocument/2006/relationships/image" Target="/ppt/media/image4.png" Id="Rcba9f64b50af456d" /><Relationship Type="http://schemas.openxmlformats.org/officeDocument/2006/relationships/notesSlide" Target="/ppt/notesSlides/notesSlide3.xml" Id="R2c9da00fceaf46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4a8abdee56545ce" /><Relationship Type="http://schemas.openxmlformats.org/officeDocument/2006/relationships/image" Target="/ppt/media/image5.png" Id="R95717b34b36a4d5d" /><Relationship Type="http://schemas.openxmlformats.org/officeDocument/2006/relationships/notesSlide" Target="/ppt/notesSlides/notesSlide4.xml" Id="Rdd48eb440128477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83c5665e5b04196" /><Relationship Type="http://schemas.openxmlformats.org/officeDocument/2006/relationships/image" Target="/ppt/media/image6.png" Id="R7d6df16bb9c24bdc" /><Relationship Type="http://schemas.openxmlformats.org/officeDocument/2006/relationships/notesSlide" Target="/ppt/notesSlides/notesSlide5.xml" Id="R0cdd291be652476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04acc43a9634cc2" /><Relationship Type="http://schemas.openxmlformats.org/officeDocument/2006/relationships/image" Target="/ppt/media/image7.png" Id="Rf99a07792be446ea" /><Relationship Type="http://schemas.openxmlformats.org/officeDocument/2006/relationships/notesSlide" Target="/ppt/notesSlides/notesSlide6.xml" Id="R541e0d72f2bc423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c7fef85d90f4896" /><Relationship Type="http://schemas.openxmlformats.org/officeDocument/2006/relationships/image" Target="/ppt/media/image8.png" Id="R7285fd2f81604def" /><Relationship Type="http://schemas.openxmlformats.org/officeDocument/2006/relationships/notesSlide" Target="/ppt/notesSlides/notesSlide7.xml" Id="R8a432d9fea4e462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96ac3e200fc43ed" /><Relationship Type="http://schemas.openxmlformats.org/officeDocument/2006/relationships/image" Target="/ppt/media/image9.png" Id="R98989b8213ca47f5" /><Relationship Type="http://schemas.openxmlformats.org/officeDocument/2006/relationships/notesSlide" Target="/ppt/notesSlides/notesSlide8.xml" Id="R411666cd60654d6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c599f9c3e28434d" /><Relationship Type="http://schemas.openxmlformats.org/officeDocument/2006/relationships/image" Target="/ppt/media/image10.png" Id="R9f34c80637b74b1f" /><Relationship Type="http://schemas.openxmlformats.org/officeDocument/2006/relationships/notesSlide" Target="/ppt/notesSlides/notesSlide9.xml" Id="Rf74c5e0919584f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b8dbf190f294d71" /><Relationship Type="http://schemas.openxmlformats.org/officeDocument/2006/relationships/image" Target="/ppt/media/image11.png" Id="R747a37ae1f774eef" /><Relationship Type="http://schemas.openxmlformats.org/officeDocument/2006/relationships/notesSlide" Target="/ppt/notesSlides/notesSlide10.xml" Id="Ra1726a8a041c4d6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6d57fd1ff494ee7" /><Relationship Type="http://schemas.openxmlformats.org/officeDocument/2006/relationships/image" Target="/ppt/media/image12.png" Id="Rf00c5b92511f4ff5" /><Relationship Type="http://schemas.openxmlformats.org/officeDocument/2006/relationships/hyperlink" Target="https://watadcash.com/gateway.php" TargetMode="External" Id="Rf5bdbb8ede764b75" /><Relationship Type="http://schemas.openxmlformats.org/officeDocument/2006/relationships/hyperlink" Target="https://watadcash.com/watadcash-card.php" TargetMode="External" Id="Rbf53f660beaa4090" /><Relationship Type="http://schemas.openxmlformats.org/officeDocument/2006/relationships/hyperlink" Target="https://watadcash.com/internal-transfers.php" TargetMode="External" Id="R9991e073c5ad418a" /><Relationship Type="http://schemas.openxmlformats.org/officeDocument/2006/relationships/hyperlink" Target="https://watadcash.com/documentation/payments/" TargetMode="External" Id="Rfae103be11c14a5e" /><Relationship Type="http://schemas.openxmlformats.org/officeDocument/2006/relationships/notesSlide" Target="/ppt/notesSlides/notesSlide11.xml" Id="Rb347fbbd69b8462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a50f3df4fdf488d" /><Relationship Type="http://schemas.openxmlformats.org/officeDocument/2006/relationships/image" Target="/ppt/media/image13.png" Id="R9a0314e774a64b55" /><Relationship Type="http://schemas.openxmlformats.org/officeDocument/2006/relationships/hyperlink" Target="https://watadcash.com/journal/en/small-business-payment-balance-map/" TargetMode="External" Id="Rc8f4741f3b384933" /><Relationship Type="http://schemas.openxmlformats.org/officeDocument/2006/relationships/notesSlide" Target="/ppt/notesSlides/notesSlide12.xml" Id="R3887ff8fde6f4be2"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3D80A93C-1245-4DA7-A678-95833BE0AAD8}"/>
              </a:ext>
            </a:extLst>
          </p:cNvPr>
          <p:cNvPicPr>
            <a:picLocks xmlns:a="http://schemas.openxmlformats.org/drawingml/2006/main" noChangeAspect="1"/>
          </p:cNvPicPr>
          <p:nvPr/>
        </p:nvPicPr>
        <p:blipFill>
          <a:blip xmlns:r="http://schemas.openxmlformats.org/officeDocument/2006/relationships" xmlns:a="http://schemas.openxmlformats.org/drawingml/2006/main" r:embed="R184468326cf744fd"/>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1E2554-2443-449E-927E-FE299FE7A2AB}"/>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A86EF088-1FE6-422D-8790-616E997B988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1DB15D84-8B90-4F82-92FC-CE39E1EDC2A2}"/>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6DCF9E4A-2FB8-4223-AAA3-708818864B42}"/>
              </a:ext>
            </a:extLst>
          </p:cNvPr>
          <p:cNvSpPr>
            <a:spLocks xmlns:a="http://schemas.openxmlformats.org/drawingml/2006/main" noGrp="1"/>
          </p:cNvSpPr>
          <p:nvPr/>
        </p:nvSpPr>
        <p:spPr>
          <a:xfrm xmlns:a="http://schemas.openxmlformats.org/drawingml/2006/main">
            <a:off x="609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82129"/>
                </a:solidFill>
                <a:latin typeface="Arial"/>
                <a:ea typeface="Arial"/>
                <a:cs typeface="Arial"/>
              </a:defRPr>
            </a:defPPr>
          </a:lstStyle>
          <a:p xmlns:a="http://schemas.openxmlformats.org/drawingml/2006/main">
            <a:pPr algn="l">
              <a:defRPr sz="3000" b="1">
                <a:solidFill>
                  <a:srgbClr val="182129"/>
                </a:solidFill>
                <a:latin typeface="Arial"/>
                <a:ea typeface="Arial"/>
                <a:cs typeface="Arial"/>
              </a:defRPr>
            </a:pPr>
            <a:r>
              <a:rPr sz="3000" b="1">
                <a:solidFill>
                  <a:srgbClr val="182129"/>
                </a:solidFill>
                <a:latin typeface="Arial"/>
                <a:ea typeface="Arial"/>
                <a:cs typeface="Arial"/>
              </a:rPr>
              <a:t>Digital Financial Services: A Business Payment Map</a:t>
            </a:r>
          </a:p>
        </p:txBody>
      </p:sp>
      <p:sp>
        <p:nvSpPr>
          <p:cNvPr id="6" name="">
            <a:extLst xmlns:a="http://schemas.openxmlformats.org/drawingml/2006/main">
              <a:ext uri="{FF2B5EF4-FFF2-40B4-BE49-F238E27FC236}">
                <a16:creationId xmlns:a16="http://schemas.microsoft.com/office/drawing/2014/main" id="{19F6704B-698B-4B7F-B1A3-C829BA8F9BCF}"/>
              </a:ext>
            </a:extLst>
          </p:cNvPr>
          <p:cNvSpPr>
            <a:spLocks xmlns:a="http://schemas.openxmlformats.org/drawingml/2006/main" noGrp="1"/>
          </p:cNvSpPr>
          <p:nvPr/>
        </p:nvSpPr>
        <p:spPr>
          <a:xfrm xmlns:a="http://schemas.openxmlformats.org/drawingml/2006/main">
            <a:off x="609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080C8262-A819-43FD-A7D2-9CA6AD78BC09}"/>
              </a:ext>
            </a:extLst>
          </p:cNvPr>
          <p:cNvSpPr>
            <a:spLocks xmlns:a="http://schemas.openxmlformats.org/drawingml/2006/main" noGrp="1"/>
          </p:cNvSpPr>
          <p:nvPr/>
        </p:nvSpPr>
        <p:spPr>
          <a:xfrm xmlns:a="http://schemas.openxmlformats.org/drawingml/2006/main">
            <a:off x="609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82129"/>
                </a:solidFill>
                <a:latin typeface="Arial"/>
                <a:ea typeface="Arial"/>
                <a:cs typeface="Arial"/>
              </a:defRPr>
            </a:defPPr>
          </a:lstStyle>
          <a:p xmlns:a="http://schemas.openxmlformats.org/drawingml/2006/main">
            <a:pPr algn="l">
              <a:defRPr sz="1800" b="0">
                <a:solidFill>
                  <a:srgbClr val="182129"/>
                </a:solidFill>
                <a:latin typeface="Arial"/>
                <a:ea typeface="Arial"/>
                <a:cs typeface="Arial"/>
              </a:defRPr>
            </a:pPr>
            <a:r>
              <a:rPr sz="1800" b="0">
                <a:solidFill>
                  <a:srgbClr val="182129"/>
                </a:solidFill>
                <a:latin typeface="Arial"/>
                <a:ea typeface="Arial"/>
                <a:cs typeface="Arial"/>
              </a:rPr>
              <a:t>Keep customer payments, card funding, transfer costs and service activation distinct in a practical small-business payment map.</a:t>
            </a:r>
          </a:p>
        </p:txBody>
      </p:sp>
      <p:pic>
        <p:nvPicPr>
          <p:cNvPr id="8" name="">
            <a:extLst xmlns:a="http://schemas.openxmlformats.org/drawingml/2006/main">
              <a:ext uri="{FF2B5EF4-FFF2-40B4-BE49-F238E27FC236}">
                <a16:creationId xmlns:a16="http://schemas.microsoft.com/office/drawing/2014/main" id="{7676102D-D5B6-4761-A2FD-83C01AD20D19}"/>
              </a:ext>
            </a:extLst>
          </p:cNvPr>
          <p:cNvPicPr>
            <a:picLocks xmlns:a="http://schemas.openxmlformats.org/drawingml/2006/main" noChangeAspect="1"/>
          </p:cNvPicPr>
          <p:nvPr/>
        </p:nvPicPr>
        <p:blipFill>
          <a:blip xmlns:r="http://schemas.openxmlformats.org/officeDocument/2006/relationships" xmlns:a="http://schemas.openxmlformats.org/drawingml/2006/main" r:embed="R7459f1e7c222475e"/>
          <a:stretch xmlns:a="http://schemas.openxmlformats.org/drawingml/2006/main"/>
        </p:blipFill>
        <p:spPr>
          <a:xfrm xmlns:a="http://schemas.openxmlformats.org/drawingml/2006/main">
            <a:off x="6515100" y="2108437"/>
            <a:ext cx="5048250" cy="2841150"/>
          </a:xfrm>
          <a:prstGeom xmlns:a="http://schemas.openxmlformats.org/drawingml/2006/main" prst="rect">
            <a:avLst/>
          </a:prstGeom>
        </p:spPr>
      </p:pic>
    </p:spTree>
    <p:extLst>
      <p:ext uri="{BB962C8B-B14F-4D97-AF65-F5344CB8AC3E}">
        <p14:creationId xmlns:p14="http://schemas.microsoft.com/office/powerpoint/2010/main" val="1836477639"/>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47F51E5F-AD74-40E2-8745-8E1A043CD144}"/>
              </a:ext>
            </a:extLst>
          </p:cNvPr>
          <p:cNvPicPr>
            <a:picLocks xmlns:a="http://schemas.openxmlformats.org/drawingml/2006/main" noChangeAspect="1"/>
          </p:cNvPicPr>
          <p:nvPr/>
        </p:nvPicPr>
        <p:blipFill>
          <a:blip xmlns:r="http://schemas.openxmlformats.org/officeDocument/2006/relationships" xmlns:a="http://schemas.openxmlformats.org/drawingml/2006/main" r:embed="Rc785aed22c0649f8"/>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ABDFD69-60B3-4459-A8CE-422C79C02EEA}"/>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786190E-7154-40FE-ACEF-D8F4F53B5660}"/>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F583C699-7795-434E-A3E7-DD3BE8BA75D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B0781FB3-71E6-4ABC-941B-6B9516A3F10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outcome you need</a:t>
            </a:r>
          </a:p>
        </p:txBody>
      </p:sp>
      <p:sp>
        <p:nvSpPr>
          <p:cNvPr id="6" name="body">
            <a:extLst xmlns:a="http://schemas.openxmlformats.org/drawingml/2006/main">
              <a:ext uri="{FF2B5EF4-FFF2-40B4-BE49-F238E27FC236}">
                <a16:creationId xmlns:a16="http://schemas.microsoft.com/office/drawing/2014/main" id="{7C98F775-EA41-4085-8D32-9968DDD3220E}"/>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A small business can use several financial services while still thinking of all money as one balance. That shortcut becomes difficult when an activation fee, customer payment, card funding request and transfer to a supplier appear in the same week. WATADCASH’s public catalogue includes several of these activities, but its pages explain that they have different purposes and conditions. A simple payment map helps a business understand which amount belongs to which job.</a:t>
            </a:r>
          </a:p>
        </p:txBody>
      </p:sp>
    </p:spTree>
    <p:extLst>
      <p:ext uri="{BB962C8B-B14F-4D97-AF65-F5344CB8AC3E}">
        <p14:creationId xmlns:p14="http://schemas.microsoft.com/office/powerpoint/2010/main" val="1213055228"/>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A74A32F3-D382-44D2-8DCB-EBBB58BAA2DD}"/>
              </a:ext>
            </a:extLst>
          </p:cNvPr>
          <p:cNvPicPr>
            <a:picLocks xmlns:a="http://schemas.openxmlformats.org/drawingml/2006/main" noChangeAspect="1"/>
          </p:cNvPicPr>
          <p:nvPr/>
        </p:nvPicPr>
        <p:blipFill>
          <a:blip xmlns:r="http://schemas.openxmlformats.org/officeDocument/2006/relationships" xmlns:a="http://schemas.openxmlformats.org/drawingml/2006/main" r:embed="Rcba9f64b50af456d"/>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64F69FA-D6A1-4B1D-B82D-29EAB7EB7E2E}"/>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235CC13-B39B-47A3-8466-6BDC29BE1818}"/>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C46989B2-0360-44D3-994E-246A51E66CA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E5B3CC88-0965-43FE-BE2F-90E979AD245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List the activities your business actually performs</a:t>
            </a:r>
          </a:p>
        </p:txBody>
      </p:sp>
      <p:sp>
        <p:nvSpPr>
          <p:cNvPr id="6" name="body">
            <a:extLst xmlns:a="http://schemas.openxmlformats.org/drawingml/2006/main">
              <a:ext uri="{FF2B5EF4-FFF2-40B4-BE49-F238E27FC236}">
                <a16:creationId xmlns:a16="http://schemas.microsoft.com/office/drawing/2014/main" id="{DFE47769-4D5B-4DDF-B3A2-EA3922D01239}"/>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Start with four plain questions. How do customers pay you? How do you pay for business purchases? How do you send money to other people? Which service-enablement costs do you incur? The answers describe activities, not necessarily interchangeable balances.</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For example, WATADCASH’s gateway pages describe customer collection through USDT or its wallet. Its card pages describe issuance and funding, while transfer pages describe recipient routes and quotes. Put those activities on separate lines in your map. This prevents a discussion about checkout revenue from silently becoming a discussion about the amount available on a card.</a:t>
            </a:r>
          </a:p>
        </p:txBody>
      </p:sp>
    </p:spTree>
    <p:extLst>
      <p:ext uri="{BB962C8B-B14F-4D97-AF65-F5344CB8AC3E}">
        <p14:creationId xmlns:p14="http://schemas.microsoft.com/office/powerpoint/2010/main" val="1382028270"/>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6E3F43E6-3020-47AA-B414-D910133EF8D6}"/>
              </a:ext>
            </a:extLst>
          </p:cNvPr>
          <p:cNvPicPr>
            <a:picLocks xmlns:a="http://schemas.openxmlformats.org/drawingml/2006/main" noChangeAspect="1"/>
          </p:cNvPicPr>
          <p:nvPr/>
        </p:nvPicPr>
        <p:blipFill>
          <a:blip xmlns:r="http://schemas.openxmlformats.org/officeDocument/2006/relationships" xmlns:a="http://schemas.openxmlformats.org/drawingml/2006/main" r:embed="R95717b34b36a4d5d"/>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F9CCA5C-8803-40D1-9988-9ACE0987CD2C}"/>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5C7C838E-E018-45D1-9A86-FF2B0D64A739}"/>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6B4CA85-4A20-4634-82D0-CD1C19DB6C1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9BF6036E-F999-45C9-9172-7BBBCB18721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Distinguish enabling a service from funding it</a:t>
            </a:r>
          </a:p>
        </p:txBody>
      </p:sp>
      <p:sp>
        <p:nvSpPr>
          <p:cNvPr id="6" name="body">
            <a:extLst xmlns:a="http://schemas.openxmlformats.org/drawingml/2006/main">
              <a:ext uri="{FF2B5EF4-FFF2-40B4-BE49-F238E27FC236}">
                <a16:creationId xmlns:a16="http://schemas.microsoft.com/office/drawing/2014/main" id="{187CE478-4589-438B-986D-80BCB1C01E20}"/>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service activation charge and operational funding serve different purposes. WATADCASH’s public materials say gateway activation is not spendable balance and explain that card issuance and card funding are separate. If your internal worksheet labels all of these amounts simply “deposit,” it loses information the team needs.</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Use a description that survives a later review. “Gateway activation,” “card issuance” and “card funding” communicate more than a generic outgoing payment label. Record the provider reference alongside your internal purpose. This is a practical recordkeeping choice, not a substitute for whatever formal accounting requirements apply to your business.</a:t>
            </a:r>
          </a:p>
        </p:txBody>
      </p:sp>
    </p:spTree>
    <p:extLst>
      <p:ext uri="{BB962C8B-B14F-4D97-AF65-F5344CB8AC3E}">
        <p14:creationId xmlns:p14="http://schemas.microsoft.com/office/powerpoint/2010/main" val="1866498200"/>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6395A6F3-0002-4FD0-89BC-8378A971DB14}"/>
              </a:ext>
            </a:extLst>
          </p:cNvPr>
          <p:cNvPicPr>
            <a:picLocks xmlns:a="http://schemas.openxmlformats.org/drawingml/2006/main" noChangeAspect="1"/>
          </p:cNvPicPr>
          <p:nvPr/>
        </p:nvPicPr>
        <p:blipFill>
          <a:blip xmlns:r="http://schemas.openxmlformats.org/officeDocument/2006/relationships" xmlns:a="http://schemas.openxmlformats.org/drawingml/2006/main" r:embed="R7d6df16bb9c24bdc"/>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E13AA3C-B4B7-482F-9061-1F8492C6402B}"/>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9A42D836-D75E-465C-A75F-B492222DA3A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B1066B14-35CA-4A0D-A196-02BEE31E1BB3}"/>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96A7087E-4B2C-4116-917B-E10E98635CF3}"/>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Keep customer-payment proof connected to orders</a:t>
            </a:r>
          </a:p>
        </p:txBody>
      </p:sp>
      <p:sp>
        <p:nvSpPr>
          <p:cNvPr id="6" name="body">
            <a:extLst xmlns:a="http://schemas.openxmlformats.org/drawingml/2006/main">
              <a:ext uri="{FF2B5EF4-FFF2-40B4-BE49-F238E27FC236}">
                <a16:creationId xmlns:a16="http://schemas.microsoft.com/office/drawing/2014/main" id="{65366A28-7C0D-43FD-B8E4-1C49789410B0}"/>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When a customer pays, connect the payment request to the order it is intended to settle. WATADCASH’s merchant guidance recommends verifying the payment state on the server and checking signed notifications. A screenshot or browser return page does not provide the same evidence as a verified payment record.</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This connection helps the business answer everyday questions. Which order is ready to deliver? Which payment is still pending? Which customer has contacted support about a reference? A payment map becomes useful when those questions can be answered without a person searching through unrelated transactions.</a:t>
            </a:r>
          </a:p>
        </p:txBody>
      </p:sp>
    </p:spTree>
    <p:extLst>
      <p:ext uri="{BB962C8B-B14F-4D97-AF65-F5344CB8AC3E}">
        <p14:creationId xmlns:p14="http://schemas.microsoft.com/office/powerpoint/2010/main" val="163364782"/>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E968FD0-CABB-4974-A594-3A55FD17FD98}"/>
              </a:ext>
            </a:extLst>
          </p:cNvPr>
          <p:cNvPicPr>
            <a:picLocks xmlns:a="http://schemas.openxmlformats.org/drawingml/2006/main" noChangeAspect="1"/>
          </p:cNvPicPr>
          <p:nvPr/>
        </p:nvPicPr>
        <p:blipFill>
          <a:blip xmlns:r="http://schemas.openxmlformats.org/officeDocument/2006/relationships" xmlns:a="http://schemas.openxmlformats.org/drawingml/2006/main" r:embed="Rf99a07792be446ea"/>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834DC0F-B5D3-4053-9EF0-E44AE62E4301}"/>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DD7541FE-7B27-4E69-A105-41BB00F7F3D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4F6CEB3-20E1-488A-B911-DBC11C37F63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60E6DAB5-A4D5-43CE-B42F-D9CE2A78A03A}"/>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Separate supplier transfers from internal movements</a:t>
            </a:r>
          </a:p>
        </p:txBody>
      </p:sp>
      <p:sp>
        <p:nvSpPr>
          <p:cNvPr id="6" name="body">
            <a:extLst xmlns:a="http://schemas.openxmlformats.org/drawingml/2006/main">
              <a:ext uri="{FF2B5EF4-FFF2-40B4-BE49-F238E27FC236}">
                <a16:creationId xmlns:a16="http://schemas.microsoft.com/office/drawing/2014/main" id="{3AB59583-BCF2-4E32-9883-4D6A4BF9E0D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transfer between two users inside one platform is different from a payment delivered through an outside provider, office or wallet. WATADCASH publishes a zero fee for transfers between its own users, while explaining that deposits, withdrawals and external transfers have separate costs.</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Label the route in your business record. Record the recipient, currency and final offer for an external transfer rather than assuming an internal-transfer price applies. This makes it easier to assess the real cost of paying a supplier and to explain any difference between the amount the business paid and the amount the supplier received.</a:t>
            </a:r>
          </a:p>
        </p:txBody>
      </p:sp>
    </p:spTree>
    <p:extLst>
      <p:ext uri="{BB962C8B-B14F-4D97-AF65-F5344CB8AC3E}">
        <p14:creationId xmlns:p14="http://schemas.microsoft.com/office/powerpoint/2010/main" val="1840836885"/>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6EFD7EE-38D8-45C6-883E-C3AEBC0C6D48}"/>
              </a:ext>
            </a:extLst>
          </p:cNvPr>
          <p:cNvPicPr>
            <a:picLocks xmlns:a="http://schemas.openxmlformats.org/drawingml/2006/main" noChangeAspect="1"/>
          </p:cNvPicPr>
          <p:nvPr/>
        </p:nvPicPr>
        <p:blipFill>
          <a:blip xmlns:r="http://schemas.openxmlformats.org/officeDocument/2006/relationships" xmlns:a="http://schemas.openxmlformats.org/drawingml/2006/main" r:embed="R7285fd2f81604def"/>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124B0C3-F867-43F3-8271-4CEC1BC9616A}"/>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26FD429B-39C5-4976-987B-A6B59487D73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C4FC218A-EDD0-4441-B4D5-7FBC29EE6C4B}"/>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E7CAA7CC-5A36-4381-B142-2010ACE96461}"/>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Review the map when the business changes</a:t>
            </a:r>
          </a:p>
        </p:txBody>
      </p:sp>
      <p:sp>
        <p:nvSpPr>
          <p:cNvPr id="6" name="body">
            <a:extLst xmlns:a="http://schemas.openxmlformats.org/drawingml/2006/main">
              <a:ext uri="{FF2B5EF4-FFF2-40B4-BE49-F238E27FC236}">
                <a16:creationId xmlns:a16="http://schemas.microsoft.com/office/drawing/2014/main" id="{1E716F0E-0E4D-4E6D-84E4-667B9010D749}"/>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new market, product or payment method can change the journey. Revisit which service is enabled, which team controls credentials and which records support each transaction. For API-based work, WATADCASH’s documentation distinguishes permissions and resource ownership, so the operational map should identify which system performs which task.</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aim is not a complicated diagram. A small table of activities, references and responsible people can be enough. As the business grows, it creates a foundation for better support and reconciliation. The map remains valuable because it follows actual payment jobs rather than treating every service label and balance as equivalent.</a:t>
            </a:r>
          </a:p>
        </p:txBody>
      </p:sp>
    </p:spTree>
    <p:extLst>
      <p:ext uri="{BB962C8B-B14F-4D97-AF65-F5344CB8AC3E}">
        <p14:creationId xmlns:p14="http://schemas.microsoft.com/office/powerpoint/2010/main" val="1105424715"/>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7FAC7CB-AA5D-4CF9-9264-945800C1CAE1}"/>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6E5951FC-E318-47C8-B268-94D67CE126B0}"/>
              </a:ext>
            </a:extLst>
          </p:cNvPr>
          <p:cNvPicPr>
            <a:picLocks xmlns:a="http://schemas.openxmlformats.org/drawingml/2006/main" noChangeAspect="1"/>
          </p:cNvPicPr>
          <p:nvPr/>
        </p:nvPicPr>
        <p:blipFill>
          <a:blip xmlns:r="http://schemas.openxmlformats.org/officeDocument/2006/relationships" xmlns:a="http://schemas.openxmlformats.org/drawingml/2006/main" r:embed="R98989b8213ca47f5"/>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D64E2EF-7CA4-4F46-80A3-2A335A1B5E30}"/>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0652DA6F-EBCE-4005-9FC7-F513A90FB73D}"/>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8BA8B0AF-7840-4748-BD11-705940CE2F06}"/>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61BA741F-11E1-42CF-B6D8-F1B003E6A19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Is this payment map an accounting standard?</a:t>
            </a:r>
          </a:p>
        </p:txBody>
      </p:sp>
      <p:sp>
        <p:nvSpPr>
          <p:cNvPr id="7" name="body">
            <a:extLst xmlns:a="http://schemas.openxmlformats.org/drawingml/2006/main">
              <a:ext uri="{FF2B5EF4-FFF2-40B4-BE49-F238E27FC236}">
                <a16:creationId xmlns:a16="http://schemas.microsoft.com/office/drawing/2014/main" id="{B650F62B-6CD9-4C4C-9806-275B3A8BD46E}"/>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No. It is an operational aid for understanding payment activities and references. Your business may have separate accounting, tax and record-retention requirements. Use the map to organise information, then apply the professional requirements relevant to your situation.</a:t>
            </a:r>
          </a:p>
        </p:txBody>
      </p:sp>
    </p:spTree>
    <p:extLst>
      <p:ext uri="{BB962C8B-B14F-4D97-AF65-F5344CB8AC3E}">
        <p14:creationId xmlns:p14="http://schemas.microsoft.com/office/powerpoint/2010/main" val="1304252611"/>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49E05BD-64BA-402E-BA7A-8EDEFA503EF6}"/>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B8F4E8B9-4A65-4688-BFDB-369603BE8385}"/>
              </a:ext>
            </a:extLst>
          </p:cNvPr>
          <p:cNvPicPr>
            <a:picLocks xmlns:a="http://schemas.openxmlformats.org/drawingml/2006/main" noChangeAspect="1"/>
          </p:cNvPicPr>
          <p:nvPr/>
        </p:nvPicPr>
        <p:blipFill>
          <a:blip xmlns:r="http://schemas.openxmlformats.org/officeDocument/2006/relationships" xmlns:a="http://schemas.openxmlformats.org/drawingml/2006/main" r:embed="R9f34c80637b74b1f"/>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3CD6A60-88B5-4167-A794-647733C8723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638CB64D-BE4C-401A-93AC-0A96D161051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CC24206A-C7FA-4EA2-99D5-52DC4B019AB0}"/>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B77B260C-0639-44E2-A590-A26D049C9633}"/>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Why separate activation from funding?</a:t>
            </a:r>
          </a:p>
        </p:txBody>
      </p:sp>
      <p:sp>
        <p:nvSpPr>
          <p:cNvPr id="7" name="body">
            <a:extLst xmlns:a="http://schemas.openxmlformats.org/drawingml/2006/main">
              <a:ext uri="{FF2B5EF4-FFF2-40B4-BE49-F238E27FC236}">
                <a16:creationId xmlns:a16="http://schemas.microsoft.com/office/drawing/2014/main" id="{16BC1223-7296-4753-8867-ECD01CB8BF7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They pay for different things. The reviewed WATADCASH pages distinguish enabling a gateway, issuing a card and loading card balance. Keeping those categories separate prevents a team from treating a service charge as money available for spending.</a:t>
            </a:r>
          </a:p>
        </p:txBody>
      </p:sp>
    </p:spTree>
    <p:extLst>
      <p:ext uri="{BB962C8B-B14F-4D97-AF65-F5344CB8AC3E}">
        <p14:creationId xmlns:p14="http://schemas.microsoft.com/office/powerpoint/2010/main" val="1900514297"/>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EB8504D-DC1F-44EC-88FC-C3968E12DBD4}"/>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2EDA97A9-7EB2-4A17-8D35-B5F059CDA893}"/>
              </a:ext>
            </a:extLst>
          </p:cNvPr>
          <p:cNvPicPr>
            <a:picLocks xmlns:a="http://schemas.openxmlformats.org/drawingml/2006/main" noChangeAspect="1"/>
          </p:cNvPicPr>
          <p:nvPr/>
        </p:nvPicPr>
        <p:blipFill>
          <a:blip xmlns:r="http://schemas.openxmlformats.org/officeDocument/2006/relationships" xmlns:a="http://schemas.openxmlformats.org/drawingml/2006/main" r:embed="R747a37ae1f774eef"/>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E1C3DAA-39A7-4A4B-815F-BF4670262A2D}"/>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17BE1C25-77F7-4132-BAD1-CD5423564224}"/>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A6BB3BE0-8B0B-4385-95B3-20A91847F197}"/>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581862E0-2AB7-4D92-828C-3EFA01538567}"/>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What should connect a customer payment to an order?</a:t>
            </a:r>
          </a:p>
        </p:txBody>
      </p:sp>
      <p:sp>
        <p:nvSpPr>
          <p:cNvPr id="7" name="body">
            <a:extLst xmlns:a="http://schemas.openxmlformats.org/drawingml/2006/main">
              <a:ext uri="{FF2B5EF4-FFF2-40B4-BE49-F238E27FC236}">
                <a16:creationId xmlns:a16="http://schemas.microsoft.com/office/drawing/2014/main" id="{E7921ECF-9180-433B-9ECF-734ADD1D1FD3}"/>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Keep your internal order reference and the provider’s payment or invoice identifier together. Update fulfilment from verified payment evidence and retain enough information to investigate a pending or repeated notification without exposing secrets.</a:t>
            </a:r>
          </a:p>
        </p:txBody>
      </p:sp>
    </p:spTree>
    <p:extLst>
      <p:ext uri="{BB962C8B-B14F-4D97-AF65-F5344CB8AC3E}">
        <p14:creationId xmlns:p14="http://schemas.microsoft.com/office/powerpoint/2010/main" val="1077324025"/>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CAD62A10-D71C-4D47-84B2-1F0677652DD0}"/>
              </a:ext>
            </a:extLst>
          </p:cNvPr>
          <p:cNvPicPr>
            <a:picLocks xmlns:a="http://schemas.openxmlformats.org/drawingml/2006/main" noChangeAspect="1"/>
          </p:cNvPicPr>
          <p:nvPr/>
        </p:nvPicPr>
        <p:blipFill>
          <a:blip xmlns:r="http://schemas.openxmlformats.org/officeDocument/2006/relationships" xmlns:a="http://schemas.openxmlformats.org/drawingml/2006/main" r:embed="Rf00c5b92511f4ff5"/>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38B8E0E-125E-47B3-A573-A01836C074BC}"/>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DB8936B-819E-4386-859D-522A977DEADE}"/>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E2B9AB69-A420-4DAD-BD47-462986038D2F}"/>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6E36445E-9372-4A34-9AF0-237B8E12A2EF}"/>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82129"/>
                </a:solidFill>
                <a:latin typeface="Arial"/>
                <a:ea typeface="Arial"/>
                <a:cs typeface="Arial"/>
              </a:defRPr>
            </a:defPPr>
          </a:lstStyle>
          <a:p xmlns:a="http://schemas.openxmlformats.org/drawingml/2006/main">
            <a:pPr algn="l">
              <a:defRPr sz="2775" b="1">
                <a:solidFill>
                  <a:srgbClr val="182129"/>
                </a:solidFill>
                <a:latin typeface="Arial"/>
                <a:ea typeface="Arial"/>
                <a:cs typeface="Arial"/>
              </a:defRPr>
            </a:pPr>
            <a:r>
              <a:rPr sz="2775" b="1">
                <a:solidFill>
                  <a:srgbClr val="182129"/>
                </a:solidFill>
                <a:latin typeface="Arial"/>
                <a:ea typeface="Arial"/>
                <a:cs typeface="Arial"/>
              </a:rPr>
              <a:t>Sources and scope</a:t>
            </a:r>
          </a:p>
        </p:txBody>
      </p:sp>
      <p:sp>
        <p:nvSpPr>
          <p:cNvPr id="6" name="scope">
            <a:extLst xmlns:a="http://schemas.openxmlformats.org/drawingml/2006/main">
              <a:ext uri="{FF2B5EF4-FFF2-40B4-BE49-F238E27FC236}">
                <a16:creationId xmlns:a16="http://schemas.microsoft.com/office/drawing/2014/main" id="{A9D58207-8F50-4650-B67D-23ADC98E3346}"/>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82129"/>
                </a:solidFill>
                <a:latin typeface="Arial"/>
                <a:ea typeface="Arial"/>
                <a:cs typeface="Arial"/>
              </a:defRPr>
            </a:defPPr>
          </a:lstStyle>
          <a:p xmlns:a="http://schemas.openxmlformats.org/drawingml/2006/main">
            <a:pPr algn="l">
              <a:defRPr sz="1725" b="0">
                <a:solidFill>
                  <a:srgbClr val="182129"/>
                </a:solidFill>
                <a:latin typeface="Arial"/>
                <a:ea typeface="Arial"/>
                <a:cs typeface="Arial"/>
              </a:defRPr>
            </a:pPr>
            <a:r>
              <a:rPr sz="1725" b="0">
                <a:solidFill>
                  <a:srgbClr val="182129"/>
                </a:solidFill>
                <a:latin typeface="Arial"/>
                <a:ea typeface="Arial"/>
                <a:cs typeface="Arial"/>
              </a:rPr>
              <a:t>References reviewed by the WATADCASH editorial team on 18 October 2026. Availability and pricing depend on the actual request and current terms; this guide is not a promise of universal access.</a:t>
            </a:r>
          </a:p>
        </p:txBody>
      </p:sp>
      <p:sp>
        <p:nvSpPr>
          <p:cNvPr id="7" name="source-label-0">
            <a:extLst xmlns:a="http://schemas.openxmlformats.org/drawingml/2006/main">
              <a:ext uri="{FF2B5EF4-FFF2-40B4-BE49-F238E27FC236}">
                <a16:creationId xmlns:a16="http://schemas.microsoft.com/office/drawing/2014/main" id="{4F8CA4B0-014A-402F-9D9C-CE1D90BE5E61}"/>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gateway services</a:t>
            </a:r>
          </a:p>
        </p:txBody>
      </p:sp>
      <p:sp>
        <p:nvSpPr>
          <p:cNvPr id="8" name="source-link-0">
            <a:extLst xmlns:a="http://schemas.openxmlformats.org/drawingml/2006/main">
              <a:ext uri="{FF2B5EF4-FFF2-40B4-BE49-F238E27FC236}">
                <a16:creationId xmlns:a16="http://schemas.microsoft.com/office/drawing/2014/main" id="{82F60D9B-F883-4E36-828D-FC6AEE5CCB40}"/>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f5bdbb8ede764b75"/>
              </a:rPr>
              <a:t>https://watadcash.com/gateway.php</a:t>
            </a:r>
          </a:p>
        </p:txBody>
      </p:sp>
      <p:sp>
        <p:nvSpPr>
          <p:cNvPr id="9" name="source-label-1">
            <a:extLst xmlns:a="http://schemas.openxmlformats.org/drawingml/2006/main">
              <a:ext uri="{FF2B5EF4-FFF2-40B4-BE49-F238E27FC236}">
                <a16:creationId xmlns:a16="http://schemas.microsoft.com/office/drawing/2014/main" id="{2FA76568-3743-4AF6-AEA0-5173D7959A77}"/>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card pricing</a:t>
            </a:r>
          </a:p>
        </p:txBody>
      </p:sp>
      <p:sp>
        <p:nvSpPr>
          <p:cNvPr id="10" name="source-link-1">
            <a:extLst xmlns:a="http://schemas.openxmlformats.org/drawingml/2006/main">
              <a:ext uri="{FF2B5EF4-FFF2-40B4-BE49-F238E27FC236}">
                <a16:creationId xmlns:a16="http://schemas.microsoft.com/office/drawing/2014/main" id="{484EF5C1-7706-44F3-9965-DA53470F815A}"/>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bf53f660beaa4090"/>
              </a:rPr>
              <a:t>https://watadcash.com/watadcash-card.php</a:t>
            </a:r>
          </a:p>
        </p:txBody>
      </p:sp>
      <p:sp>
        <p:nvSpPr>
          <p:cNvPr id="11" name="source-label-2">
            <a:extLst xmlns:a="http://schemas.openxmlformats.org/drawingml/2006/main">
              <a:ext uri="{FF2B5EF4-FFF2-40B4-BE49-F238E27FC236}">
                <a16:creationId xmlns:a16="http://schemas.microsoft.com/office/drawing/2014/main" id="{B04EF5DC-7AC1-45F1-9A54-2EFF0C96DB6F}"/>
              </a:ext>
            </a:extLst>
          </p:cNvPr>
          <p:cNvSpPr>
            <a:spLocks xmlns:a="http://schemas.openxmlformats.org/drawingml/2006/main" noGrp="1"/>
          </p:cNvSpPr>
          <p:nvPr/>
        </p:nvSpPr>
        <p:spPr>
          <a:xfrm xmlns:a="http://schemas.openxmlformats.org/drawingml/2006/main">
            <a:off x="609600" y="43624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internal transfers</a:t>
            </a:r>
          </a:p>
        </p:txBody>
      </p:sp>
      <p:sp>
        <p:nvSpPr>
          <p:cNvPr id="12" name="source-link-2">
            <a:extLst xmlns:a="http://schemas.openxmlformats.org/drawingml/2006/main">
              <a:ext uri="{FF2B5EF4-FFF2-40B4-BE49-F238E27FC236}">
                <a16:creationId xmlns:a16="http://schemas.microsoft.com/office/drawing/2014/main" id="{922A34A6-F4BA-423D-8893-AFEFAE59D851}"/>
              </a:ext>
            </a:extLst>
          </p:cNvPr>
          <p:cNvSpPr>
            <a:spLocks xmlns:a="http://schemas.openxmlformats.org/drawingml/2006/main" noGrp="1"/>
          </p:cNvSpPr>
          <p:nvPr/>
        </p:nvSpPr>
        <p:spPr>
          <a:xfrm xmlns:a="http://schemas.openxmlformats.org/drawingml/2006/main">
            <a:off x="609600" y="4686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9991e073c5ad418a"/>
              </a:rPr>
              <a:t>https://watadcash.com/internal-transfers.php</a:t>
            </a:r>
          </a:p>
        </p:txBody>
      </p:sp>
      <p:sp>
        <p:nvSpPr>
          <p:cNvPr id="13" name="source-label-3">
            <a:extLst xmlns:a="http://schemas.openxmlformats.org/drawingml/2006/main">
              <a:ext uri="{FF2B5EF4-FFF2-40B4-BE49-F238E27FC236}">
                <a16:creationId xmlns:a16="http://schemas.microsoft.com/office/drawing/2014/main" id="{9B80B783-743E-4199-B79E-894886CBB168}"/>
              </a:ext>
            </a:extLst>
          </p:cNvPr>
          <p:cNvSpPr>
            <a:spLocks xmlns:a="http://schemas.openxmlformats.org/drawingml/2006/main" noGrp="1"/>
          </p:cNvSpPr>
          <p:nvPr/>
        </p:nvSpPr>
        <p:spPr>
          <a:xfrm xmlns:a="http://schemas.openxmlformats.org/drawingml/2006/main">
            <a:off x="6229350" y="43624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merchant payment documentation</a:t>
            </a:r>
          </a:p>
        </p:txBody>
      </p:sp>
      <p:sp>
        <p:nvSpPr>
          <p:cNvPr id="14" name="source-link-3">
            <a:extLst xmlns:a="http://schemas.openxmlformats.org/drawingml/2006/main">
              <a:ext uri="{FF2B5EF4-FFF2-40B4-BE49-F238E27FC236}">
                <a16:creationId xmlns:a16="http://schemas.microsoft.com/office/drawing/2014/main" id="{CAEF8D88-4F6F-4121-B32C-C24EB314ACD6}"/>
              </a:ext>
            </a:extLst>
          </p:cNvPr>
          <p:cNvSpPr>
            <a:spLocks xmlns:a="http://schemas.openxmlformats.org/drawingml/2006/main" noGrp="1"/>
          </p:cNvSpPr>
          <p:nvPr/>
        </p:nvSpPr>
        <p:spPr>
          <a:xfrm xmlns:a="http://schemas.openxmlformats.org/drawingml/2006/main">
            <a:off x="6229350" y="4686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fae103be11c14a5e"/>
              </a:rPr>
              <a:t>https://watadcash.com/documentation/payments/</a:t>
            </a:r>
          </a:p>
        </p:txBody>
      </p:sp>
    </p:spTree>
    <p:extLst>
      <p:ext uri="{BB962C8B-B14F-4D97-AF65-F5344CB8AC3E}">
        <p14:creationId xmlns:p14="http://schemas.microsoft.com/office/powerpoint/2010/main" val="2072397204"/>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915C286E-5C46-4154-B539-8FA2324908FC}"/>
              </a:ext>
            </a:extLst>
          </p:cNvPr>
          <p:cNvPicPr>
            <a:picLocks xmlns:a="http://schemas.openxmlformats.org/drawingml/2006/main" noChangeAspect="1"/>
          </p:cNvPicPr>
          <p:nvPr/>
        </p:nvPicPr>
        <p:blipFill>
          <a:blip xmlns:r="http://schemas.openxmlformats.org/officeDocument/2006/relationships" xmlns:a="http://schemas.openxmlformats.org/drawingml/2006/main" r:embed="R9a0314e774a64b55"/>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BF4377A-E2E0-4950-A70D-4102A8BF8503}"/>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4F3743D9-8455-46C8-B73D-ECF3F1AA269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0FDCEBDC-D127-4069-9E33-E22ABBA73A4F}"/>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BB02D03D-8268-4F75-AAB2-67253DDB6F72}"/>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1">
                <a:solidFill>
                  <a:srgbClr val="182129"/>
                </a:solidFill>
                <a:latin typeface="Arial"/>
                <a:ea typeface="Arial"/>
                <a:cs typeface="Arial"/>
              </a:defRPr>
            </a:defPPr>
          </a:lstStyle>
          <a:p xmlns:a="http://schemas.openxmlformats.org/drawingml/2006/main">
            <a:pPr algn="l">
              <a:defRPr sz="2850" b="1">
                <a:solidFill>
                  <a:srgbClr val="182129"/>
                </a:solidFill>
                <a:latin typeface="Arial"/>
                <a:ea typeface="Arial"/>
                <a:cs typeface="Arial"/>
              </a:defRPr>
            </a:pPr>
            <a:r>
              <a:rPr sz="2850" b="1">
                <a:solidFill>
                  <a:srgbClr val="182129"/>
                </a:solidFill>
                <a:latin typeface="Arial"/>
                <a:ea typeface="Arial"/>
                <a:cs typeface="Arial"/>
              </a:rPr>
              <a:t>Review the decision before confirmation</a:t>
            </a:r>
          </a:p>
        </p:txBody>
      </p:sp>
      <p:sp>
        <p:nvSpPr>
          <p:cNvPr id="6" name="review-question-0">
            <a:extLst xmlns:a="http://schemas.openxmlformats.org/drawingml/2006/main">
              <a:ext uri="{FF2B5EF4-FFF2-40B4-BE49-F238E27FC236}">
                <a16:creationId xmlns:a16="http://schemas.microsoft.com/office/drawing/2014/main" id="{06276819-B556-46B2-AED7-2B1EC46F2796}"/>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outcome do you need?</a:t>
            </a:r>
          </a:p>
        </p:txBody>
      </p:sp>
      <p:sp>
        <p:nvSpPr>
          <p:cNvPr id="7" name="">
            <a:extLst xmlns:a="http://schemas.openxmlformats.org/drawingml/2006/main">
              <a:ext uri="{FF2B5EF4-FFF2-40B4-BE49-F238E27FC236}">
                <a16:creationId xmlns:a16="http://schemas.microsoft.com/office/drawing/2014/main" id="{5FDAAB9C-ED77-45B9-8027-5D3B588F33A7}"/>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05FDE7A8-9B82-46BB-8D5D-F099E6E50359}"/>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Who is responsible for delivery?</a:t>
            </a:r>
          </a:p>
        </p:txBody>
      </p:sp>
      <p:sp>
        <p:nvSpPr>
          <p:cNvPr id="9" name="">
            <a:extLst xmlns:a="http://schemas.openxmlformats.org/drawingml/2006/main">
              <a:ext uri="{FF2B5EF4-FFF2-40B4-BE49-F238E27FC236}">
                <a16:creationId xmlns:a16="http://schemas.microsoft.com/office/drawing/2014/main" id="{CA7161AA-EEA0-4DFD-8087-5CB76162C610}"/>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50EF307A-8092-479C-B999-3632A3E81C27}"/>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are the total cost and net amount?</a:t>
            </a:r>
          </a:p>
        </p:txBody>
      </p:sp>
      <p:sp>
        <p:nvSpPr>
          <p:cNvPr id="11" name="">
            <a:extLst xmlns:a="http://schemas.openxmlformats.org/drawingml/2006/main">
              <a:ext uri="{FF2B5EF4-FFF2-40B4-BE49-F238E27FC236}">
                <a16:creationId xmlns:a16="http://schemas.microsoft.com/office/drawing/2014/main" id="{A59950E5-6F45-4CAD-96B4-AA7AC754101F}"/>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DA4F5209-386B-40DE-9863-5D78CC7AA8EF}"/>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proves completion?</a:t>
            </a:r>
          </a:p>
        </p:txBody>
      </p:sp>
      <p:sp>
        <p:nvSpPr>
          <p:cNvPr id="13" name="">
            <a:extLst xmlns:a="http://schemas.openxmlformats.org/drawingml/2006/main">
              <a:ext uri="{FF2B5EF4-FFF2-40B4-BE49-F238E27FC236}">
                <a16:creationId xmlns:a16="http://schemas.microsoft.com/office/drawing/2014/main" id="{A9EB09C5-959F-4420-85F9-499B3F4DA4D4}"/>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6434CB4B-3FEC-46CF-A5D6-BB52B9C52106}"/>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How will you follow an exception?</a:t>
            </a:r>
          </a:p>
        </p:txBody>
      </p:sp>
      <p:sp>
        <p:nvSpPr>
          <p:cNvPr id="15" name="">
            <a:extLst xmlns:a="http://schemas.openxmlformats.org/drawingml/2006/main">
              <a:ext uri="{FF2B5EF4-FFF2-40B4-BE49-F238E27FC236}">
                <a16:creationId xmlns:a16="http://schemas.microsoft.com/office/drawing/2014/main" id="{171C9094-CF94-47FD-BE3D-0ADC41003BDE}"/>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7C94D43C-CB5A-4C55-ACAA-A3A95695AE02}"/>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AF3B03"/>
                </a:solidFill>
                <a:latin typeface="Arial"/>
                <a:ea typeface="Arial"/>
                <a:cs typeface="Arial"/>
              </a:defRPr>
            </a:defPPr>
          </a:lstStyle>
          <a:p xmlns:a="http://schemas.openxmlformats.org/drawingml/2006/main">
            <a:pPr algn="l">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c8f4741f3b384933"/>
              </a:rPr>
              <a:t>https://watadcash.com/journal/en/small-business-payment-balance-map/</a:t>
            </a:r>
          </a:p>
        </p:txBody>
      </p:sp>
    </p:spTree>
    <p:extLst>
      <p:ext uri="{BB962C8B-B14F-4D97-AF65-F5344CB8AC3E}">
        <p14:creationId xmlns:p14="http://schemas.microsoft.com/office/powerpoint/2010/main" val="63161170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2026-10-18T03:05:17.0570000Z</dcterms:created>
  <dcterms:modified xsi:type="dcterms:W3CDTF">2026-10-18T03:05:17.0570000Z</dcterms:modified>
</coreProperties>
</file>