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5e974dd33cc4bc1" /><Relationship Type="http://schemas.openxmlformats.org/officeDocument/2006/relationships/extended-properties" Target="/docProps/app.xml" Id="Rd20a2e6d912449d0" /><Relationship Type="http://schemas.openxmlformats.org/officeDocument/2006/relationships/officeDocument" Target="/ppt/presentation.xml" Id="R4606250357a84165" /></Relationships>
</file>

<file path=ppt/presentation.xml><?xml version="1.0" encoding="utf-8"?>
<p:presentation xmlns:p="http://schemas.openxmlformats.org/presentationml/2006/main">
  <p:sldMasterIdLst>
    <p:sldMasterId xmlns:r="http://schemas.openxmlformats.org/officeDocument/2006/relationships" id="2147483648" r:id="Rccb7e6577c6a4e2c"/>
  </p:sldMasterIdLst>
  <p:notesMasterIdLst>
    <p:notesMasterId xmlns:r="http://schemas.openxmlformats.org/officeDocument/2006/relationships" r:id="Rf67d135c3aa443d5"/>
  </p:notesMasterIdLst>
  <p:sldIdLst>
    <p:sldId xmlns:r="http://schemas.openxmlformats.org/officeDocument/2006/relationships" id="256" r:id="R8c8ed6901bbe49a1"/>
    <p:sldId xmlns:r="http://schemas.openxmlformats.org/officeDocument/2006/relationships" id="257" r:id="R409bf015190f4341"/>
    <p:sldId xmlns:r="http://schemas.openxmlformats.org/officeDocument/2006/relationships" id="258" r:id="R41920840e0b349b7"/>
    <p:sldId xmlns:r="http://schemas.openxmlformats.org/officeDocument/2006/relationships" id="259" r:id="Rad8598ac1a3f4abc"/>
    <p:sldId xmlns:r="http://schemas.openxmlformats.org/officeDocument/2006/relationships" id="260" r:id="Rab8b79d628724317"/>
    <p:sldId xmlns:r="http://schemas.openxmlformats.org/officeDocument/2006/relationships" id="261" r:id="R04a70f02c91041f2"/>
    <p:sldId xmlns:r="http://schemas.openxmlformats.org/officeDocument/2006/relationships" id="262" r:id="R5c5a6478aa5b47db"/>
    <p:sldId xmlns:r="http://schemas.openxmlformats.org/officeDocument/2006/relationships" id="263" r:id="R2b83751f47d94cbb"/>
    <p:sldId xmlns:r="http://schemas.openxmlformats.org/officeDocument/2006/relationships" id="264" r:id="R5be5f539112d4303"/>
    <p:sldId xmlns:r="http://schemas.openxmlformats.org/officeDocument/2006/relationships" id="265" r:id="R8fb1013def8c4c6d"/>
    <p:sldId xmlns:r="http://schemas.openxmlformats.org/officeDocument/2006/relationships" id="266" r:id="Rcd53178d949b41f4"/>
    <p:sldId xmlns:r="http://schemas.openxmlformats.org/officeDocument/2006/relationships" id="267" r:id="R01588203905247e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38741a85d144cc2" /><Relationship Type="http://schemas.openxmlformats.org/officeDocument/2006/relationships/slideMaster" Target="/ppt/slideMasters/slideMaster1.xml" Id="Rccb7e6577c6a4e2c" /><Relationship Type="http://schemas.openxmlformats.org/officeDocument/2006/relationships/notesMaster" Target="/ppt/notesMasters/notesMaster1.xml" Id="Rf67d135c3aa443d5" /><Relationship Type="http://schemas.openxmlformats.org/officeDocument/2006/relationships/presProps" Target="/ppt/presProps.xml" Id="R6ded6bb8e9d04cc0" /><Relationship Type="http://schemas.openxmlformats.org/officeDocument/2006/relationships/tableStyles" Target="/ppt/tableStyles.xml" Id="R47edaecc759341e2" /><Relationship Type="http://schemas.openxmlformats.org/officeDocument/2006/relationships/slide" Target="/ppt/slides/slide1.xml" Id="R8c8ed6901bbe49a1" /><Relationship Type="http://schemas.openxmlformats.org/officeDocument/2006/relationships/slide" Target="/ppt/slides/slide2.xml" Id="R409bf015190f4341" /><Relationship Type="http://schemas.openxmlformats.org/officeDocument/2006/relationships/slide" Target="/ppt/slides/slide3.xml" Id="R41920840e0b349b7" /><Relationship Type="http://schemas.openxmlformats.org/officeDocument/2006/relationships/slide" Target="/ppt/slides/slide4.xml" Id="Rad8598ac1a3f4abc" /><Relationship Type="http://schemas.openxmlformats.org/officeDocument/2006/relationships/slide" Target="/ppt/slides/slide5.xml" Id="Rab8b79d628724317" /><Relationship Type="http://schemas.openxmlformats.org/officeDocument/2006/relationships/slide" Target="/ppt/slides/slide6.xml" Id="R04a70f02c91041f2" /><Relationship Type="http://schemas.openxmlformats.org/officeDocument/2006/relationships/slide" Target="/ppt/slides/slide7.xml" Id="R5c5a6478aa5b47db" /><Relationship Type="http://schemas.openxmlformats.org/officeDocument/2006/relationships/slide" Target="/ppt/slides/slide8.xml" Id="R2b83751f47d94cbb" /><Relationship Type="http://schemas.openxmlformats.org/officeDocument/2006/relationships/slide" Target="/ppt/slides/slide9.xml" Id="R5be5f539112d4303" /><Relationship Type="http://schemas.openxmlformats.org/officeDocument/2006/relationships/slide" Target="/ppt/slides/slide10.xml" Id="R8fb1013def8c4c6d" /><Relationship Type="http://schemas.openxmlformats.org/officeDocument/2006/relationships/slide" Target="/ppt/slides/slide11.xml" Id="Rcd53178d949b41f4" /><Relationship Type="http://schemas.openxmlformats.org/officeDocument/2006/relationships/slide" Target="/ppt/slides/slide12.xml" Id="R01588203905247e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5770e38826144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9ef75d99ec4883" /><Relationship Type="http://schemas.openxmlformats.org/officeDocument/2006/relationships/notesMaster" Target="/ppt/notesMasters/notesMaster1.xml" Id="R6922cde6e2654c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a0570c6eac304248" /><Relationship Type="http://schemas.openxmlformats.org/officeDocument/2006/relationships/notesMaster" Target="/ppt/notesMasters/notesMaster1.xml" Id="R1d1964d56aa040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aec578ec46e4815" /><Relationship Type="http://schemas.openxmlformats.org/officeDocument/2006/relationships/notesMaster" Target="/ppt/notesMasters/notesMaster1.xml" Id="Re5bb9ba358924b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b699569679405a" /><Relationship Type="http://schemas.openxmlformats.org/officeDocument/2006/relationships/notesMaster" Target="/ppt/notesMasters/notesMaster1.xml" Id="R4250ea682fd044f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11126e9520d4510" /><Relationship Type="http://schemas.openxmlformats.org/officeDocument/2006/relationships/notesMaster" Target="/ppt/notesMasters/notesMaster1.xml" Id="Re8afc0f974f84158"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c18f8991434f7f" /><Relationship Type="http://schemas.openxmlformats.org/officeDocument/2006/relationships/notesMaster" Target="/ppt/notesMasters/notesMaster1.xml" Id="R3e3407a8c75a4a42"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f314ffe57d456e" /><Relationship Type="http://schemas.openxmlformats.org/officeDocument/2006/relationships/notesMaster" Target="/ppt/notesMasters/notesMaster1.xml" Id="R760291c8aa3742f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12e95252da4d7b" /><Relationship Type="http://schemas.openxmlformats.org/officeDocument/2006/relationships/notesMaster" Target="/ppt/notesMasters/notesMaster1.xml" Id="R5ce601225e3a483f" /></Relationships>
</file>

<file path=ppt/notesSlides/_rels/notesSlide9.xml.rels>&#65279;<?xml version="1.0" encoding="utf-8"?><Relationships xmlns="http://schemas.openxmlformats.org/package/2006/relationships"><Relationship Type="http://schemas.openxmlformats.org/officeDocument/2006/relationships/slide" Target="/ppt/slides/slide9.xml" Id="R1106e2cb55484425" /><Relationship Type="http://schemas.openxmlformats.org/officeDocument/2006/relationships/notesMaster" Target="/ppt/notesMasters/notesMaster1.xml" Id="R175f045b9eb74f9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b63f3529304ab8" /><Relationship Type="http://schemas.openxmlformats.org/officeDocument/2006/relationships/notesMaster" Target="/ppt/notesMasters/notesMaster1.xml" Id="R5fd17d784bb7431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5fb74dec2b94bf6" /><Relationship Type="http://schemas.openxmlformats.org/officeDocument/2006/relationships/notesMaster" Target="/ppt/notesMasters/notesMaster1.xml" Id="R97ebff7a771549d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cab6abd33624290" /><Relationship Type="http://schemas.openxmlformats.org/officeDocument/2006/relationships/notesMaster" Target="/ppt/notesMasters/notesMaster1.xml" Id="R0d3f4137cb1242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وتد كاش: الموقع الرسمي والخدمات: https://watadcash.com/</a:t>
            </a:r>
          </a:p>
          <a:p xmlns:a="http://schemas.openxmlformats.org/drawingml/2006/main">
            <a:r>
              <a:t>وتد كاش: الرصيد الرقمي USDT: https://watadcash.com/digital-usd.php</a:t>
            </a:r>
          </a:p>
          <a:p xmlns:a="http://schemas.openxmlformats.org/drawingml/2006/main">
            <a:r>
              <a:t>وتد كاش: مسار فودافون كاش: https://watadcash.com/vodafone-cash.php</a:t>
            </a:r>
          </a:p>
          <a:p xmlns:a="http://schemas.openxmlformats.org/drawingml/2006/main">
            <a:r>
              <a:t>وتد كاش: البطاقات الافتراضية: https://watadcash.com/watadcash-card.php</a:t>
            </a:r>
          </a:p>
          <a:p xmlns:a="http://schemas.openxmlformats.org/drawingml/2006/main">
            <a:r>
              <a:t>وتد كاش: توثيق المطورين: https://watadcash.com/documentation/</a:t>
            </a:r>
          </a:p>
          <a:p xmlns:a="http://schemas.openxmlformats.org/drawingml/2006/main">
            <a:r>
              <a:t>البنك المركزي المصري: البيان التحذيري الرابع بشأن العملات الرقمية المشفرة، 8 مارس 2023: https://www.cbe.org.eg/ar/news-publications/news/2023/03/08/warning-statement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ea3a075fef43e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d7583b583343e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bfd9b3232114a5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555c6c510914cc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2b7931bc5f648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9e0d6a4386e45c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62E797-44CD-45BA-8072-B00E2D559DE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08355BB-6968-42A5-8FA0-77021FC2AC5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0879CD6-6634-457C-A2E8-F83DA2A16CB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55B607-B8F7-4DF4-8B4C-73DFDF9E851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855DB9D-77E4-4537-BB24-D28F9DCD27F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5451DD1-EC3D-4BEF-94A3-EEB100C1604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CC190A-48DE-4FDF-AEF0-11785BE4639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370AE86-27BF-4B72-B0F7-B71D62773B7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FFFD91-B6D0-4C68-AB38-FB27AF7ED79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4390E06-70E0-4E2C-97A9-0291C2771F1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1c5d5b7861c4314" /><Relationship Type="http://schemas.openxmlformats.org/officeDocument/2006/relationships/slideLayout" Target="/ppt/slideLayouts/slideLayout1.xml" Id="R88ae787c4ec5490f" /><Relationship Type="http://schemas.openxmlformats.org/officeDocument/2006/relationships/slideLayout" Target="/ppt/slideLayouts/slideLayout2.xml" Id="R2825f99e56dd4770" /><Relationship Type="http://schemas.openxmlformats.org/officeDocument/2006/relationships/slideLayout" Target="/ppt/slideLayouts/slideLayout3.xml" Id="Rf4f7cef4a4704811" /><Relationship Type="http://schemas.openxmlformats.org/officeDocument/2006/relationships/slideLayout" Target="/ppt/slideLayouts/slideLayout4.xml" Id="R9141d305a44e427f" /><Relationship Type="http://schemas.openxmlformats.org/officeDocument/2006/relationships/slideLayout" Target="/ppt/slideLayouts/slideLayout5.xml" Id="R17a7be7297454321" /><Relationship Type="http://schemas.openxmlformats.org/officeDocument/2006/relationships/slideLayout" Target="/ppt/slideLayouts/slideLayout6.xml" Id="R1a2581d65a7e4b2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8ae787c4ec5490f"/>
    <p:sldLayoutId xmlns:r="http://schemas.openxmlformats.org/officeDocument/2006/relationships" id="2147483650" r:id="R2825f99e56dd4770"/>
    <p:sldLayoutId xmlns:r="http://schemas.openxmlformats.org/officeDocument/2006/relationships" id="2147483651" r:id="Rf4f7cef4a4704811"/>
    <p:sldLayoutId xmlns:r="http://schemas.openxmlformats.org/officeDocument/2006/relationships" id="2147483652" r:id="R9141d305a44e427f"/>
    <p:sldLayoutId xmlns:r="http://schemas.openxmlformats.org/officeDocument/2006/relationships" id="2147483653" r:id="R17a7be7297454321"/>
    <p:sldLayoutId xmlns:r="http://schemas.openxmlformats.org/officeDocument/2006/relationships" id="2147483654" r:id="R1a2581d65a7e4b2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b4f78e003984354" /><Relationship Type="http://schemas.openxmlformats.org/officeDocument/2006/relationships/image" Target="/ppt/media/image.png" Id="R74b42c8f72c3413b" /><Relationship Type="http://schemas.openxmlformats.org/officeDocument/2006/relationships/image" Target="/ppt/media/image2.png" Id="Ra5f2449018944d6c" /><Relationship Type="http://schemas.openxmlformats.org/officeDocument/2006/relationships/notesSlide" Target="/ppt/notesSlides/notesSlide1.xml" Id="R78042772e78f4b1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89f51aee0fe42c2" /><Relationship Type="http://schemas.openxmlformats.org/officeDocument/2006/relationships/image" Target="/ppt/media/image3.png" Id="R51def22b82eb42f5" /><Relationship Type="http://schemas.openxmlformats.org/officeDocument/2006/relationships/notesSlide" Target="/ppt/notesSlides/notesSlide2.xml" Id="Ra9bf62b8ffe940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d97ca5e757546ba" /><Relationship Type="http://schemas.openxmlformats.org/officeDocument/2006/relationships/image" Target="/ppt/media/image4.png" Id="R78931f0bab1e42e6" /><Relationship Type="http://schemas.openxmlformats.org/officeDocument/2006/relationships/notesSlide" Target="/ppt/notesSlides/notesSlide3.xml" Id="R3e814489f3ce4b5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8b06b207cbd44a1" /><Relationship Type="http://schemas.openxmlformats.org/officeDocument/2006/relationships/image" Target="/ppt/media/image5.png" Id="R9e714e1f467a4e88" /><Relationship Type="http://schemas.openxmlformats.org/officeDocument/2006/relationships/notesSlide" Target="/ppt/notesSlides/notesSlide4.xml" Id="Rd5e0f0c6502d4ce4"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714f5bd3334138" /><Relationship Type="http://schemas.openxmlformats.org/officeDocument/2006/relationships/image" Target="/ppt/media/image6.png" Id="Re2c6f806a37346e3" /><Relationship Type="http://schemas.openxmlformats.org/officeDocument/2006/relationships/notesSlide" Target="/ppt/notesSlides/notesSlide5.xml" Id="R08e90eb1014649f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4f481dc8cf94739" /><Relationship Type="http://schemas.openxmlformats.org/officeDocument/2006/relationships/image" Target="/ppt/media/image7.png" Id="Rfa14b99d311a4ff2" /><Relationship Type="http://schemas.openxmlformats.org/officeDocument/2006/relationships/notesSlide" Target="/ppt/notesSlides/notesSlide6.xml" Id="Rde03f7b4e0f348ae"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48a5037f0642431c" /><Relationship Type="http://schemas.openxmlformats.org/officeDocument/2006/relationships/image" Target="/ppt/media/image8.png" Id="R6e6944cb42014b5e" /><Relationship Type="http://schemas.openxmlformats.org/officeDocument/2006/relationships/notesSlide" Target="/ppt/notesSlides/notesSlide7.xml" Id="R1d957fca43344d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7aae7d7caa941a7" /><Relationship Type="http://schemas.openxmlformats.org/officeDocument/2006/relationships/image" Target="/ppt/media/image9.png" Id="Rb0a2ac2d2c0d487c" /><Relationship Type="http://schemas.openxmlformats.org/officeDocument/2006/relationships/notesSlide" Target="/ppt/notesSlides/notesSlide8.xml" Id="R46ff5e465ac745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e19c645d2aa427b" /><Relationship Type="http://schemas.openxmlformats.org/officeDocument/2006/relationships/image" Target="/ppt/media/image10.png" Id="Rce34315d42c74d88" /><Relationship Type="http://schemas.openxmlformats.org/officeDocument/2006/relationships/notesSlide" Target="/ppt/notesSlides/notesSlide9.xml" Id="R765ba9c2cfec4b9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d7603e50f2745b8" /><Relationship Type="http://schemas.openxmlformats.org/officeDocument/2006/relationships/image" Target="/ppt/media/image11.png" Id="R06dfa00d37f24d5a" /><Relationship Type="http://schemas.openxmlformats.org/officeDocument/2006/relationships/notesSlide" Target="/ppt/notesSlides/notesSlide10.xml" Id="R02a790f204c943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dffee115070d4981" /><Relationship Type="http://schemas.openxmlformats.org/officeDocument/2006/relationships/image" Target="/ppt/media/image12.png" Id="Rf19f4637f1d946c4" /><Relationship Type="http://schemas.openxmlformats.org/officeDocument/2006/relationships/hyperlink" Target="https://watadcash.com/" TargetMode="External" Id="R15e1c22080a34e17" /><Relationship Type="http://schemas.openxmlformats.org/officeDocument/2006/relationships/hyperlink" Target="https://watadcash.com/digital-usd.php" TargetMode="External" Id="Rac9af9d1a9fc4053" /><Relationship Type="http://schemas.openxmlformats.org/officeDocument/2006/relationships/hyperlink" Target="https://watadcash.com/vodafone-cash.php" TargetMode="External" Id="Rc98d3195c7f04199" /><Relationship Type="http://schemas.openxmlformats.org/officeDocument/2006/relationships/hyperlink" Target="https://watadcash.com/watadcash-card.php" TargetMode="External" Id="Rec600198b82d4281" /><Relationship Type="http://schemas.openxmlformats.org/officeDocument/2006/relationships/hyperlink" Target="https://watadcash.com/documentation/" TargetMode="External" Id="Rc1746f0f30e841a7" /><Relationship Type="http://schemas.openxmlformats.org/officeDocument/2006/relationships/hyperlink" Target="https://www.cbe.org.eg/ar/news-publications/news/2023/03/08/warning-statement" TargetMode="External" Id="Rb4a301d365d34e6c" /><Relationship Type="http://schemas.openxmlformats.org/officeDocument/2006/relationships/notesSlide" Target="/ppt/notesSlides/notesSlide11.xml" Id="R3f688f07675a488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bcb382bbd4743ae" /><Relationship Type="http://schemas.openxmlformats.org/officeDocument/2006/relationships/image" Target="/ppt/media/image13.png" Id="R7a21d2ca578849c5" /><Relationship Type="http://schemas.openxmlformats.org/officeDocument/2006/relationships/hyperlink" Target="https://watadcash.com/journal/watadcash-egypt-service-availability-guide/" TargetMode="External" Id="Rb0d89c56923548e8" /><Relationship Type="http://schemas.openxmlformats.org/officeDocument/2006/relationships/notesSlide" Target="/ppt/notesSlides/notesSlide12.xml" Id="Ra39afb76f1644876"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AF6CD6C8-F7D8-4C2C-8D6A-0403E93674C0}"/>
              </a:ext>
            </a:extLst>
          </p:cNvPr>
          <p:cNvPicPr>
            <a:picLocks xmlns:a="http://schemas.openxmlformats.org/drawingml/2006/main" noChangeAspect="1"/>
          </p:cNvPicPr>
          <p:nvPr/>
        </p:nvPicPr>
        <p:blipFill>
          <a:blip xmlns:r="http://schemas.openxmlformats.org/officeDocument/2006/relationships" xmlns:a="http://schemas.openxmlformats.org/drawingml/2006/main" r:embed="R74b42c8f72c3413b"/>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862F9FF-CE11-46CD-AD2B-18014170E82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E7E7730-7340-4575-99BA-A0DA8485CDAA}"/>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0BF54F5C-8D08-4EDF-9452-06DAE606A7C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C6C77792-C569-4204-A271-B52501DE9494}"/>
              </a:ext>
            </a:extLst>
          </p:cNvPr>
          <p:cNvSpPr>
            <a:spLocks xmlns:a="http://schemas.openxmlformats.org/drawingml/2006/main" noGrp="1"/>
          </p:cNvSpPr>
          <p:nvPr/>
        </p:nvSpPr>
        <p:spPr>
          <a:xfrm xmlns:a="http://schemas.openxmlformats.org/drawingml/2006/main">
            <a:off x="6324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3000" b="1">
                <a:solidFill>
                  <a:srgbClr val="182129"/>
                </a:solidFill>
                <a:latin typeface="Arial"/>
                <a:ea typeface="Arial"/>
                <a:cs typeface="Arial"/>
              </a:defRPr>
            </a:defPPr>
          </a:lstStyle>
          <a:p xmlns:a="http://schemas.openxmlformats.org/drawingml/2006/main">
            <a:pPr algn="r" rtl="1">
              <a:defRPr sz="3000" b="1" lang="ar-SA">
                <a:solidFill>
                  <a:srgbClr val="182129"/>
                </a:solidFill>
                <a:latin typeface="Arial"/>
                <a:ea typeface="Arial"/>
                <a:cs typeface="Arial"/>
              </a:defRPr>
            </a:pPr>
            <a:r>
              <a:rPr sz="3000" b="1" lang="ar-SA">
                <a:solidFill>
                  <a:srgbClr val="182129"/>
                </a:solidFill>
                <a:latin typeface="Arial"/>
                <a:ea typeface="Arial"/>
                <a:cs typeface="Arial"/>
                <a:rtl val="1"/>
              </a:rPr>
              <a:t>وتد كاش في مصر: خريطة التحقق من الإتاحة</a:t>
            </a:r>
            <a:endParaRPr lang="ar-SA">
              <a:cs typeface="Arial"/>
            </a:endParaRPr>
          </a:p>
        </p:txBody>
      </p:sp>
      <p:sp>
        <p:nvSpPr>
          <p:cNvPr id="6" name="">
            <a:extLst xmlns:a="http://schemas.openxmlformats.org/drawingml/2006/main">
              <a:ext uri="{FF2B5EF4-FFF2-40B4-BE49-F238E27FC236}">
                <a16:creationId xmlns:a16="http://schemas.microsoft.com/office/drawing/2014/main" id="{350B05B1-AAD3-4EE6-B815-FFAD23A439FE}"/>
              </a:ext>
            </a:extLst>
          </p:cNvPr>
          <p:cNvSpPr>
            <a:spLocks xmlns:a="http://schemas.openxmlformats.org/drawingml/2006/main" noGrp="1"/>
          </p:cNvSpPr>
          <p:nvPr/>
        </p:nvSpPr>
        <p:spPr>
          <a:xfrm xmlns:a="http://schemas.openxmlformats.org/drawingml/2006/main">
            <a:off x="6324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B5A1669B-BE28-4583-BD00-755F09D7CA81}"/>
              </a:ext>
            </a:extLst>
          </p:cNvPr>
          <p:cNvSpPr>
            <a:spLocks xmlns:a="http://schemas.openxmlformats.org/drawingml/2006/main" noGrp="1"/>
          </p:cNvSpPr>
          <p:nvPr/>
        </p:nvSpPr>
        <p:spPr>
          <a:xfrm xmlns:a="http://schemas.openxmlformats.org/drawingml/2006/main">
            <a:off x="6324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800" b="0">
                <a:solidFill>
                  <a:srgbClr val="182129"/>
                </a:solidFill>
                <a:latin typeface="Arial"/>
                <a:ea typeface="Arial"/>
                <a:cs typeface="Arial"/>
              </a:defRPr>
            </a:defPPr>
          </a:lstStyle>
          <a:p xmlns:a="http://schemas.openxmlformats.org/drawingml/2006/main">
            <a:pPr algn="r" rtl="1">
              <a:defRPr sz="1800" b="0" lang="ar-SA">
                <a:solidFill>
                  <a:srgbClr val="182129"/>
                </a:solidFill>
                <a:latin typeface="Arial"/>
                <a:ea typeface="Arial"/>
                <a:cs typeface="Arial"/>
              </a:defRPr>
            </a:pPr>
            <a:r>
              <a:rPr sz="1800" b="0" lang="ar-SA">
                <a:solidFill>
                  <a:srgbClr val="182129"/>
                </a:solidFill>
                <a:latin typeface="Arial"/>
                <a:ea typeface="Arial"/>
                <a:cs typeface="Arial"/>
                <a:rtl val="1"/>
              </a:rPr>
              <a:t>تعرف على خدمات وتد كاش المعلنة والأسئلة اللازمة للمستخدم في مصر: الأهلية واتجاه الحوالة والبطاقة والتكلفة، دون افتراض تفعيل كل مسار.</a:t>
            </a:r>
            <a:endParaRPr lang="ar-SA">
              <a:cs typeface="Arial"/>
            </a:endParaRPr>
          </a:p>
        </p:txBody>
      </p:sp>
      <p:pic>
        <p:nvPicPr>
          <p:cNvPr id="8" name="">
            <a:extLst xmlns:a="http://schemas.openxmlformats.org/drawingml/2006/main">
              <a:ext uri="{FF2B5EF4-FFF2-40B4-BE49-F238E27FC236}">
                <a16:creationId xmlns:a16="http://schemas.microsoft.com/office/drawing/2014/main" id="{92B6231B-EB5F-466D-96A1-5CEA15935EBC}"/>
              </a:ext>
            </a:extLst>
          </p:cNvPr>
          <p:cNvPicPr>
            <a:picLocks xmlns:a="http://schemas.openxmlformats.org/drawingml/2006/main" noChangeAspect="1"/>
          </p:cNvPicPr>
          <p:nvPr/>
        </p:nvPicPr>
        <p:blipFill>
          <a:blip xmlns:r="http://schemas.openxmlformats.org/officeDocument/2006/relationships" xmlns:a="http://schemas.openxmlformats.org/drawingml/2006/main" r:embed="Ra5f2449018944d6c"/>
          <a:stretch xmlns:a="http://schemas.openxmlformats.org/drawingml/2006/main"/>
        </p:blipFill>
        <p:spPr>
          <a:xfrm xmlns:a="http://schemas.openxmlformats.org/drawingml/2006/main">
            <a:off x="609600" y="2108437"/>
            <a:ext cx="5048250" cy="2841150"/>
          </a:xfrm>
          <a:prstGeom xmlns:a="http://schemas.openxmlformats.org/drawingml/2006/main" prst="rect">
            <a:avLst/>
          </a:prstGeom>
        </p:spPr>
      </p:pic>
    </p:spTree>
    <p:extLst>
      <p:ext uri="{BB962C8B-B14F-4D97-AF65-F5344CB8AC3E}">
        <p14:creationId xmlns:p14="http://schemas.microsoft.com/office/powerpoint/2010/main" val="1007562105"/>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F8C1039-929C-4147-89CD-032B10579DFB}"/>
              </a:ext>
            </a:extLst>
          </p:cNvPr>
          <p:cNvPicPr>
            <a:picLocks xmlns:a="http://schemas.openxmlformats.org/drawingml/2006/main" noChangeAspect="1"/>
          </p:cNvPicPr>
          <p:nvPr/>
        </p:nvPicPr>
        <p:blipFill>
          <a:blip xmlns:r="http://schemas.openxmlformats.org/officeDocument/2006/relationships" xmlns:a="http://schemas.openxmlformats.org/drawingml/2006/main" r:embed="R51def22b82eb42f5"/>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7855015-B77A-44A7-AB52-8A895F13665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558F345C-2D5B-4CC8-A04B-057B3F39EAB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4CA9257C-EF92-438B-9657-33AFF16A802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D5F9F3AD-D100-4AD6-80A2-6AAE7857E27F}"/>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ابدأ من النتيجة المطلوبة</a:t>
            </a:r>
            <a:endParaRPr lang="ar-SA">
              <a:cs typeface="Arial"/>
            </a:endParaRPr>
          </a:p>
        </p:txBody>
      </p:sp>
      <p:sp>
        <p:nvSpPr>
          <p:cNvPr id="6" name="body">
            <a:extLst xmlns:a="http://schemas.openxmlformats.org/drawingml/2006/main">
              <a:ext uri="{FF2B5EF4-FFF2-40B4-BE49-F238E27FC236}">
                <a16:creationId xmlns:a16="http://schemas.microsoft.com/office/drawing/2014/main" id="{A79210E2-A86A-43DF-8081-E53A678DC39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تجمع وتد كاش في صفحاتها العامة خدمات رصيد رقمي وحوالات وبطاقات وحلولًا للتجار. هذه الخريطة تساعد المستخدم في مصر على تحويل الوصف العام إلى أسئلة واضحة عن الخدمة التي يحتاجها. وجود المنتج على الموقع لا يكفي لإثبات إتاحته لكل إقامة أو حساب أو غرض، لذلك يبدأ الاختيار بتحديد الحالة والتحقق من نطاقها قبل أي دفع.</a:t>
            </a:r>
            <a:endParaRPr lang="ar-SA">
              <a:cs typeface="Arial"/>
            </a:endParaRPr>
          </a:p>
        </p:txBody>
      </p:sp>
    </p:spTree>
    <p:extLst>
      <p:ext uri="{BB962C8B-B14F-4D97-AF65-F5344CB8AC3E}">
        <p14:creationId xmlns:p14="http://schemas.microsoft.com/office/powerpoint/2010/main" val="1955169556"/>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ECF639B5-08C3-4303-B44A-792F953C9A25}"/>
              </a:ext>
            </a:extLst>
          </p:cNvPr>
          <p:cNvPicPr>
            <a:picLocks xmlns:a="http://schemas.openxmlformats.org/drawingml/2006/main" noChangeAspect="1"/>
          </p:cNvPicPr>
          <p:nvPr/>
        </p:nvPicPr>
        <p:blipFill>
          <a:blip xmlns:r="http://schemas.openxmlformats.org/officeDocument/2006/relationships" xmlns:a="http://schemas.openxmlformats.org/drawingml/2006/main" r:embed="R78931f0bab1e42e6"/>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7FD872A7-0465-4360-8AF7-9FAF937E6E2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D24BED78-B736-4E3D-B036-FFDC3A082F82}"/>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4ED67CD-F4DF-4FE1-B19D-CE3E9C1DB2A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FA31BB1C-E3C2-4050-AD16-38B7037A9FF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صِف حاجتك بدل اختيار الاسم أولًا</a:t>
            </a:r>
            <a:endParaRPr lang="ar-SA">
              <a:cs typeface="Arial"/>
            </a:endParaRPr>
          </a:p>
        </p:txBody>
      </p:sp>
      <p:sp>
        <p:nvSpPr>
          <p:cNvPr id="6" name="body">
            <a:extLst xmlns:a="http://schemas.openxmlformats.org/drawingml/2006/main">
              <a:ext uri="{FF2B5EF4-FFF2-40B4-BE49-F238E27FC236}">
                <a16:creationId xmlns:a16="http://schemas.microsoft.com/office/drawing/2014/main" id="{CA02C80C-31A8-4E33-BC77-1036087DDE68}"/>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اكتب هل تريد استقبال حوالة، أو دفع اشتراك، أو إدارة تحصيل متجر، أو فهم رصيد موجود. كل غرض يقود إلى منتج مختلف وبيانات وشروط مختلفة. إذا بدأت باسم وسيلة تحب استخدامها ثم حاولت تركيب باقي المسار عليها، فقد تفترض دعمًا لم يُعلن أو تخلط بين تحويل داخلي وحوالة خارجية ومنتج بطاقة.</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بعد تحديد الغرض، جهز بلد الإقامة وبلد الطرف الآخر وعملة الدفع والاستلام ونوع الحساب. قدم هذه المعلومات للقناة الرسمية عند سؤال الإتاحة، دون إرسال هوية أو بيانات حساسة في مرحلة الاستفسار العام ما لم تُطلب لسبب مشروع وبطريقة مناسبة. الإجابة المفيدة تصف مسارك بعينه، لا تكتفي بعبارة أن الخدمة تعمل دوليًا.</a:t>
            </a:r>
            <a:endParaRPr lang="ar-SA">
              <a:cs typeface="Arial"/>
            </a:endParaRPr>
          </a:p>
        </p:txBody>
      </p:sp>
    </p:spTree>
    <p:extLst>
      <p:ext uri="{BB962C8B-B14F-4D97-AF65-F5344CB8AC3E}">
        <p14:creationId xmlns:p14="http://schemas.microsoft.com/office/powerpoint/2010/main" val="758647755"/>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C4E4698-0484-461A-AE77-C5537EB1F31D}"/>
              </a:ext>
            </a:extLst>
          </p:cNvPr>
          <p:cNvPicPr>
            <a:picLocks xmlns:a="http://schemas.openxmlformats.org/drawingml/2006/main" noChangeAspect="1"/>
          </p:cNvPicPr>
          <p:nvPr/>
        </p:nvPicPr>
        <p:blipFill>
          <a:blip xmlns:r="http://schemas.openxmlformats.org/officeDocument/2006/relationships" xmlns:a="http://schemas.openxmlformats.org/drawingml/2006/main" r:embed="R9e714e1f467a4e88"/>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D4AC7D-80B9-45AD-B2B4-5773C790AAA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7754EE31-B0F7-4E2D-8741-4EAE44A54E1D}"/>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8E2E201-AE01-478C-BB17-A5EB3699376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587ED26A-AD81-43A6-8E5B-C0B3666766A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الرصيد الرقمي له وصف فني محدد</a:t>
            </a:r>
            <a:endParaRPr lang="ar-SA">
              <a:cs typeface="Arial"/>
            </a:endParaRPr>
          </a:p>
        </p:txBody>
      </p:sp>
      <p:sp>
        <p:nvSpPr>
          <p:cNvPr id="6" name="body">
            <a:extLst xmlns:a="http://schemas.openxmlformats.org/drawingml/2006/main">
              <a:ext uri="{FF2B5EF4-FFF2-40B4-BE49-F238E27FC236}">
                <a16:creationId xmlns:a16="http://schemas.microsoft.com/office/drawing/2014/main" id="{05FE3C1F-E116-4855-9CF6-0E6229FAF8B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تعرض صفحة وتد كاش مسار فاتورة USDT TRC20 واكتشاف الدفع ثم التأكيد والتحقق قبل إضافة الرصيد. هذه وظيفة معلنة لها شروطها الفنية؛ ولا يعني ذكر الإيداع التلقائي أن جميع طرق التمويل تعمل آليًا أو أن كل دفع سيُقبل فورًا. ينبغي عدم تعميم وصف مسار واحد على وسائل أخرى لم يُثبت نطاقها.</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بالنسبة إلى المستخدم في مصر، يجب مراعاة المرجع الرسمي المصري عن العملات المشفرة وعدم اتخاذ وصف المنتج بوصفه إثباتًا لترخيص النشاط محليًا. هذا الدليل لا يوفر خطوات شراء أو تمويل بالأصول الرقمية. هدفه فصل ما تعلنه الصفحة تقنيًا عن ما يحتاج إلى تحقق تنظيمي وشخصي قبل الاعتماد عليه في حالة فعلية.</a:t>
            </a:r>
            <a:endParaRPr lang="ar-SA">
              <a:cs typeface="Arial"/>
            </a:endParaRPr>
          </a:p>
        </p:txBody>
      </p:sp>
    </p:spTree>
    <p:extLst>
      <p:ext uri="{BB962C8B-B14F-4D97-AF65-F5344CB8AC3E}">
        <p14:creationId xmlns:p14="http://schemas.microsoft.com/office/powerpoint/2010/main" val="545633010"/>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0E0FAC88-B99C-481A-959C-E7A19484E8C5}"/>
              </a:ext>
            </a:extLst>
          </p:cNvPr>
          <p:cNvPicPr>
            <a:picLocks xmlns:a="http://schemas.openxmlformats.org/drawingml/2006/main" noChangeAspect="1"/>
          </p:cNvPicPr>
          <p:nvPr/>
        </p:nvPicPr>
        <p:blipFill>
          <a:blip xmlns:r="http://schemas.openxmlformats.org/officeDocument/2006/relationships" xmlns:a="http://schemas.openxmlformats.org/drawingml/2006/main" r:embed="Re2c6f806a37346e3"/>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62BB5B7-B525-46E4-B5C9-CFC4FD96126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6D04C6EA-0BE0-4C34-ABBC-6ACC9D0BDDD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5A77C09-FF7A-4847-8D11-8886D24B3220}"/>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0C7B700B-E1EE-41E9-981B-B6064620B92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الحوالة إلى محفظة ليست تمويلًا منها</a:t>
            </a:r>
            <a:endParaRPr lang="ar-SA">
              <a:cs typeface="Arial"/>
            </a:endParaRPr>
          </a:p>
        </p:txBody>
      </p:sp>
      <p:sp>
        <p:nvSpPr>
          <p:cNvPr id="6" name="body">
            <a:extLst xmlns:a="http://schemas.openxmlformats.org/drawingml/2006/main">
              <a:ext uri="{FF2B5EF4-FFF2-40B4-BE49-F238E27FC236}">
                <a16:creationId xmlns:a16="http://schemas.microsoft.com/office/drawing/2014/main" id="{A8C2D90E-A0FF-4D9F-86A5-BFA9229B870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تشرح صفحة فودافون كاش في وتد كاش مسارًا إلى محفظة مستفيد مفعلة. اتجاه الخدمة مهم: لا يثبت ذلك تلقائيًا استقبال تمويل من فودافون كاش، ولا يثبت ملكية وتد كاش للمحفظة أو شراكة رسمية مع الشركة. اطلب وصفًا واضحًا لدور كل جهة وطريقة الإرسال والاستلام والأهلية قبل تفسير اسم المسار.</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ولمقارنة حوالة، اعتمد صافي المبلغ الذي يصل والعملة والوقت والشروط ومراجع المتابعة. اسأل من يعالج المشكلة إذا اكتمل التمويل ولم يظهر الاستلام، وما المعلومات المطلوبة من المستفيد. لا تعتمد على خبرة مستخدم في بلد آخر، فقد تختلف جهة الصرف ومتطلبات الحساب والحدود أو تتوقف إتاحة مسار كان يعمل في وقت سابق.</a:t>
            </a:r>
            <a:endParaRPr lang="ar-SA">
              <a:cs typeface="Arial"/>
            </a:endParaRPr>
          </a:p>
        </p:txBody>
      </p:sp>
    </p:spTree>
    <p:extLst>
      <p:ext uri="{BB962C8B-B14F-4D97-AF65-F5344CB8AC3E}">
        <p14:creationId xmlns:p14="http://schemas.microsoft.com/office/powerpoint/2010/main" val="720512334"/>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F838DF99-B38E-4F76-B7EE-7706E2540B2F}"/>
              </a:ext>
            </a:extLst>
          </p:cNvPr>
          <p:cNvPicPr>
            <a:picLocks xmlns:a="http://schemas.openxmlformats.org/drawingml/2006/main" noChangeAspect="1"/>
          </p:cNvPicPr>
          <p:nvPr/>
        </p:nvPicPr>
        <p:blipFill>
          <a:blip xmlns:r="http://schemas.openxmlformats.org/officeDocument/2006/relationships" xmlns:a="http://schemas.openxmlformats.org/drawingml/2006/main" r:embed="Rfa14b99d311a4ff2"/>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441767E-90CA-41F4-B019-48FFC3EE473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68F80663-EE79-4539-8992-5954CF0B8E8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52B9AED-31CF-4183-BD8D-C26B15AE5D0C}"/>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AB27B4D2-D875-4D65-ACC6-E956A83CE9B4}"/>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البطاقة تُختار بحسب الفاتورة</a:t>
            </a:r>
            <a:endParaRPr lang="ar-SA">
              <a:cs typeface="Arial"/>
            </a:endParaRPr>
          </a:p>
        </p:txBody>
      </p:sp>
      <p:sp>
        <p:nvSpPr>
          <p:cNvPr id="6" name="body">
            <a:extLst xmlns:a="http://schemas.openxmlformats.org/drawingml/2006/main">
              <a:ext uri="{FF2B5EF4-FFF2-40B4-BE49-F238E27FC236}">
                <a16:creationId xmlns:a16="http://schemas.microsoft.com/office/drawing/2014/main" id="{125DECD4-650B-4515-941A-A7A39B2FB8B1}"/>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إذا كانت الحاجة شراء خدمة أو اشتراك، فاقرأ نوع البطاقة وشروط قبولها وصلاحيتها ورسومها ورصيدها القابل للإنفاق. لا تساوِ رسوم الإصدار بقيمة متاحة للشراء. كما أن بطاقة منخفضة القيمة أو محدودة الاستخدام قد لا تلائم تاجرًا معينًا أو اشتراكًا متجددًا، حتى إذا حملت تسمية مشابهة لمنتج آخر أكثر اتساعًا.</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اطلب تأكيد الأهلية بالنسبة إلى إقامتك وغرضك، وتحقق من التاجر أيضًا. جهة إصدار الأداة لا تتحكم وحدها في كل سياسات القبول. ويمكنك تقليل الارتباك بإعداد فاتورة مستهدفة وعملتها ونوع الدفع، ثم السؤال عن المنتج الذي يطابقها بدل طلب بطاقة «تعمل في كل مكان»، وهي عبارة أوسع مما يمكن إثباته عمليًا.</a:t>
            </a:r>
            <a:endParaRPr lang="ar-SA">
              <a:cs typeface="Arial"/>
            </a:endParaRPr>
          </a:p>
        </p:txBody>
      </p:sp>
    </p:spTree>
    <p:extLst>
      <p:ext uri="{BB962C8B-B14F-4D97-AF65-F5344CB8AC3E}">
        <p14:creationId xmlns:p14="http://schemas.microsoft.com/office/powerpoint/2010/main" val="123707162"/>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3CAD6179-29A7-4A1B-BAA2-D7A3A59F0FD1}"/>
              </a:ext>
            </a:extLst>
          </p:cNvPr>
          <p:cNvPicPr>
            <a:picLocks xmlns:a="http://schemas.openxmlformats.org/drawingml/2006/main" noChangeAspect="1"/>
          </p:cNvPicPr>
          <p:nvPr/>
        </p:nvPicPr>
        <p:blipFill>
          <a:blip xmlns:r="http://schemas.openxmlformats.org/officeDocument/2006/relationships" xmlns:a="http://schemas.openxmlformats.org/drawingml/2006/main" r:embed="R6e6944cb42014b5e"/>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8B70CCF-BC5F-4326-BFF7-4046711CF5F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480305B8-2FDC-4B85-AECE-67D0CD102C0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BF19265-6237-45B8-AFC9-CB5F4D890719}"/>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3E117175-5E5C-4782-B7A1-B6E2D9E3932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182129"/>
                </a:solidFill>
                <a:latin typeface="Arial"/>
                <a:ea typeface="Arial"/>
                <a:cs typeface="Arial"/>
              </a:defRPr>
            </a:defPPr>
          </a:lstStyle>
          <a:p xmlns:a="http://schemas.openxmlformats.org/drawingml/2006/main">
            <a:pPr algn="r" rtl="1">
              <a:defRPr sz="2700" b="1" lang="ar-SA">
                <a:solidFill>
                  <a:srgbClr val="182129"/>
                </a:solidFill>
                <a:latin typeface="Arial"/>
                <a:ea typeface="Arial"/>
                <a:cs typeface="Arial"/>
              </a:defRPr>
            </a:pPr>
            <a:r>
              <a:rPr sz="2700" b="1" lang="ar-SA">
                <a:solidFill>
                  <a:srgbClr val="182129"/>
                </a:solidFill>
                <a:latin typeface="Arial"/>
                <a:ea typeface="Arial"/>
                <a:cs typeface="Arial"/>
                <a:rtl val="1"/>
              </a:rPr>
              <a:t>للتاجر مسار مختلف عن المستخدم الفردي</a:t>
            </a:r>
            <a:endParaRPr lang="ar-SA">
              <a:cs typeface="Arial"/>
            </a:endParaRPr>
          </a:p>
        </p:txBody>
      </p:sp>
      <p:sp>
        <p:nvSpPr>
          <p:cNvPr id="6" name="body">
            <a:extLst xmlns:a="http://schemas.openxmlformats.org/drawingml/2006/main">
              <a:ext uri="{FF2B5EF4-FFF2-40B4-BE49-F238E27FC236}">
                <a16:creationId xmlns:a16="http://schemas.microsoft.com/office/drawing/2014/main" id="{3E4EDD15-A4B1-41C7-9C01-283E8B7BCD8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950" b="0">
                <a:solidFill>
                  <a:srgbClr val="182129"/>
                </a:solidFill>
                <a:latin typeface="Arial"/>
                <a:ea typeface="Arial"/>
                <a:cs typeface="Arial"/>
              </a:defRPr>
            </a:defPPr>
          </a:lstStyle>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Pr>
              <a:t>تعرض وتد كاش توثيق API وWebhooks وحلول تحصيل، لكن وجود الوثائق لا يعني تفعيل حساب تجاري تلقائيًا أو السماح بكل نوع نشاط. يحتاج التاجر إلى فهم عقد الخدمة وطرق الدفع المدعومة وتسوية الرصيد وصلاحيات المفاتيح، ثم اختبار التكامل وفق البيئة والقواعد التي تتيحها الجهة بدل إطلاق تحصيل حقيقي مباشرة.</a:t>
            </a:r>
            <a:endParaRPr lang="ar-SA">
              <a:cs typeface="Arial"/>
            </a:endParaRPr>
          </a:p>
          <a:p xmlns:a="http://schemas.openxmlformats.org/drawingml/2006/main">
            <a:r>
              <a:t/>
            </a:r>
          </a:p>
          <a:p xmlns:a="http://schemas.openxmlformats.org/drawingml/2006/main">
            <a:pPr algn="r" rtl="1">
              <a:defRPr sz="1950" b="0" lang="ar-SA">
                <a:solidFill>
                  <a:srgbClr val="182129"/>
                </a:solidFill>
                <a:latin typeface="Arial"/>
                <a:ea typeface="Arial"/>
                <a:cs typeface="Arial"/>
              </a:defRPr>
            </a:pPr>
            <a:r>
              <a:rPr sz="1950" b="0" lang="ar-SA">
                <a:solidFill>
                  <a:srgbClr val="182129"/>
                </a:solidFill>
                <a:latin typeface="Arial"/>
                <a:ea typeface="Arial"/>
                <a:cs typeface="Arial"/>
                <a:rtl val="1"/>
              </a:rPr>
              <a:t>ولا ينبغي الخلط بين إصدار البطاقات وبين قبول مدفوعات البطاقات من العملاء؛ فهما وظيفتان مختلفتان. اكتب سيناريو المتجر بوضوح: ماذا يشتري العميل، وكيف يدفع، ومتى يُسلّم الطلب، وكيف تعالج الاسترداد. بعدها تصبح مقارنة الواجهات والرسوم مبنية على وظيفة محددة يمكن فحصها، وليست قائمة طويلة من أسماء تقنيات دون سياق.</a:t>
            </a:r>
            <a:endParaRPr lang="ar-SA">
              <a:cs typeface="Arial"/>
            </a:endParaRPr>
          </a:p>
        </p:txBody>
      </p:sp>
    </p:spTree>
    <p:extLst>
      <p:ext uri="{BB962C8B-B14F-4D97-AF65-F5344CB8AC3E}">
        <p14:creationId xmlns:p14="http://schemas.microsoft.com/office/powerpoint/2010/main" val="2137835684"/>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884BD77-9492-47B6-B2F0-34629909BDA3}"/>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CA298D9B-297E-43B6-ABCE-A9FAB6217E94}"/>
              </a:ext>
            </a:extLst>
          </p:cNvPr>
          <p:cNvPicPr>
            <a:picLocks xmlns:a="http://schemas.openxmlformats.org/drawingml/2006/main" noChangeAspect="1"/>
          </p:cNvPicPr>
          <p:nvPr/>
        </p:nvPicPr>
        <p:blipFill>
          <a:blip xmlns:r="http://schemas.openxmlformats.org/officeDocument/2006/relationships" xmlns:a="http://schemas.openxmlformats.org/drawingml/2006/main" r:embed="Rb0a2ac2d2c0d487c"/>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0CFBAD3F-9534-40DA-88A5-64D24A6F90A5}"/>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48DE5540-A856-4584-8C83-A7921D063FB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18CC25DD-7722-44B4-894D-C07FC740E0B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2105A720-D392-4566-B73B-789EE71D3BA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tl val="1"/>
              </a:rPr>
              <a:t>هل جميع خدمات وتد كاش متاحة تلقائيًا للمقيم في مصر؟</a:t>
            </a:r>
            <a:endParaRPr lang="ar-SA">
              <a:cs typeface="Arial"/>
            </a:endParaRPr>
          </a:p>
        </p:txBody>
      </p:sp>
      <p:sp>
        <p:nvSpPr>
          <p:cNvPr id="7" name="body">
            <a:extLst xmlns:a="http://schemas.openxmlformats.org/drawingml/2006/main">
              <a:ext uri="{FF2B5EF4-FFF2-40B4-BE49-F238E27FC236}">
                <a16:creationId xmlns:a16="http://schemas.microsoft.com/office/drawing/2014/main" id="{F6E91CAC-4C2E-45B6-90F6-D2BCE63A5FE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لا يجوز افتراض ذلك. تحقق من أهلية الحساب والإقامة والنشاط والمسار الحالي وشروط الجهات المشاركة قبل الاستخدام.</a:t>
            </a:r>
            <a:endParaRPr lang="ar-SA">
              <a:cs typeface="Arial"/>
            </a:endParaRPr>
          </a:p>
        </p:txBody>
      </p:sp>
    </p:spTree>
    <p:extLst>
      <p:ext uri="{BB962C8B-B14F-4D97-AF65-F5344CB8AC3E}">
        <p14:creationId xmlns:p14="http://schemas.microsoft.com/office/powerpoint/2010/main" val="1107146099"/>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7289076-EBD5-402D-91D7-AACAFAB43177}"/>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5BA734A-ECF5-40D0-BE57-C8DEB7AEA158}"/>
              </a:ext>
            </a:extLst>
          </p:cNvPr>
          <p:cNvPicPr>
            <a:picLocks xmlns:a="http://schemas.openxmlformats.org/drawingml/2006/main" noChangeAspect="1"/>
          </p:cNvPicPr>
          <p:nvPr/>
        </p:nvPicPr>
        <p:blipFill>
          <a:blip xmlns:r="http://schemas.openxmlformats.org/officeDocument/2006/relationships" xmlns:a="http://schemas.openxmlformats.org/drawingml/2006/main" r:embed="Rce34315d42c74d88"/>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B5D1AD19-CF9B-4E68-ACC7-BDCE653B4D9D}"/>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2A4E008B-ECB3-45E2-AF16-E72BFFB301D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7220FA3E-17AB-4863-9B1B-EA6F8804703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B5AA97DA-56F5-4910-A5D4-015F48427E0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tl val="1"/>
              </a:rPr>
              <a:t>هل يمكن تمويل وتد كاش من فودافون لمجرد وجود صفحة باسمها؟</a:t>
            </a:r>
            <a:endParaRPr lang="ar-SA">
              <a:cs typeface="Arial"/>
            </a:endParaRPr>
          </a:p>
        </p:txBody>
      </p:sp>
      <p:sp>
        <p:nvSpPr>
          <p:cNvPr id="7" name="body">
            <a:extLst xmlns:a="http://schemas.openxmlformats.org/drawingml/2006/main">
              <a:ext uri="{FF2B5EF4-FFF2-40B4-BE49-F238E27FC236}">
                <a16:creationId xmlns:a16="http://schemas.microsoft.com/office/drawing/2014/main" id="{AE620012-1B77-4744-90A4-698AAE9A519A}"/>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ليس هذا ما يثبته مسار الدفع إلى المستفيد. الإرسال إلى محفظة والتمويل منها اتجاهان مختلفان يحتاج كل منهما توثيقًا.</a:t>
            </a:r>
            <a:endParaRPr lang="ar-SA">
              <a:cs typeface="Arial"/>
            </a:endParaRPr>
          </a:p>
        </p:txBody>
      </p:sp>
    </p:spTree>
    <p:extLst>
      <p:ext uri="{BB962C8B-B14F-4D97-AF65-F5344CB8AC3E}">
        <p14:creationId xmlns:p14="http://schemas.microsoft.com/office/powerpoint/2010/main" val="48041336"/>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7750724-C8AD-4830-AF1E-03E74212F178}"/>
              </a:ext>
            </a:extLst>
          </p:cNvPr>
          <p:cNvSpPr>
            <a:spLocks xmlns:a="http://schemas.openxmlformats.org/drawingml/2006/main" noGrp="1"/>
          </p:cNvSpPr>
          <p:nvPr/>
        </p:nvSpPr>
        <p:spPr>
          <a:xfrm xmlns:a="http://schemas.openxmlformats.org/drawingml/2006/main">
            <a:off x="991552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A32A46F9-FF43-451C-A533-F87C880A526B}"/>
              </a:ext>
            </a:extLst>
          </p:cNvPr>
          <p:cNvPicPr>
            <a:picLocks xmlns:a="http://schemas.openxmlformats.org/drawingml/2006/main" noChangeAspect="1"/>
          </p:cNvPicPr>
          <p:nvPr/>
        </p:nvPicPr>
        <p:blipFill>
          <a:blip xmlns:r="http://schemas.openxmlformats.org/officeDocument/2006/relationships" xmlns:a="http://schemas.openxmlformats.org/drawingml/2006/main" r:embed="R06dfa00d37f24d5a"/>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9C99E7D8-B9DC-47F2-A894-6C096AF2D3C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4F6D70B7-30E1-4087-91F0-CB441AC0877E}"/>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20377FE3-5AC3-4F86-A9B1-CF8749EA3E7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DD5F8876-C75A-4C6A-9803-7E3FCD203C03}"/>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00" b="1">
                <a:solidFill>
                  <a:srgbClr val="FFFFFF"/>
                </a:solidFill>
                <a:latin typeface="Arial"/>
                <a:ea typeface="Arial"/>
                <a:cs typeface="Arial"/>
              </a:defRPr>
            </a:defPPr>
          </a:lstStyle>
          <a:p xmlns:a="http://schemas.openxmlformats.org/drawingml/2006/main">
            <a:pPr algn="r" rtl="1">
              <a:defRPr sz="2700" b="1" lang="ar-SA">
                <a:solidFill>
                  <a:srgbClr val="FFFFFF"/>
                </a:solidFill>
                <a:latin typeface="Arial"/>
                <a:ea typeface="Arial"/>
                <a:cs typeface="Arial"/>
              </a:defRPr>
            </a:pPr>
            <a:r>
              <a:rPr sz="2700" b="1" lang="ar-SA">
                <a:solidFill>
                  <a:srgbClr val="FFFFFF"/>
                </a:solidFill>
                <a:latin typeface="Arial"/>
                <a:ea typeface="Arial"/>
                <a:cs typeface="Arial"/>
              </a:rPr>
              <a:t>هل SWIFT خيار إرسال مفعّل حاليًا؟</a:t>
            </a:r>
            <a:endParaRPr lang="ar-SA">
              <a:cs typeface="Arial"/>
            </a:endParaRPr>
          </a:p>
        </p:txBody>
      </p:sp>
      <p:sp>
        <p:nvSpPr>
          <p:cNvPr id="7" name="body">
            <a:extLst xmlns:a="http://schemas.openxmlformats.org/drawingml/2006/main">
              <a:ext uri="{FF2B5EF4-FFF2-40B4-BE49-F238E27FC236}">
                <a16:creationId xmlns:a16="http://schemas.microsoft.com/office/drawing/2014/main" id="{935AAF70-399C-441D-9AC1-2525CCD96F8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FFFFFF"/>
                </a:solidFill>
                <a:latin typeface="Arial"/>
                <a:ea typeface="Arial"/>
                <a:cs typeface="Arial"/>
              </a:defRPr>
            </a:defPPr>
          </a:lstStyle>
          <a:p xmlns:a="http://schemas.openxmlformats.org/drawingml/2006/main">
            <a:pPr algn="r" rtl="1">
              <a:defRPr sz="2175" b="0" lang="ar-SA">
                <a:solidFill>
                  <a:srgbClr val="FFFFFF"/>
                </a:solidFill>
                <a:latin typeface="Arial"/>
                <a:ea typeface="Arial"/>
                <a:cs typeface="Arial"/>
              </a:defRPr>
            </a:pPr>
            <a:r>
              <a:rPr sz="2175" b="0" lang="ar-SA">
                <a:solidFill>
                  <a:srgbClr val="FFFFFF"/>
                </a:solidFill>
                <a:latin typeface="Arial"/>
                <a:ea typeface="Arial"/>
                <a:cs typeface="Arial"/>
                <a:rtl val="1"/>
              </a:rPr>
              <a:t>الصفحة العامة المراجعة تصفه بأنه غير مفعل للإرسال العام. يجب التحقق من أي تحديث رسمي قبل إدراجه ضمن خطة تنفيذ.</a:t>
            </a:r>
            <a:endParaRPr lang="ar-SA">
              <a:cs typeface="Arial"/>
            </a:endParaRPr>
          </a:p>
        </p:txBody>
      </p:sp>
    </p:spTree>
    <p:extLst>
      <p:ext uri="{BB962C8B-B14F-4D97-AF65-F5344CB8AC3E}">
        <p14:creationId xmlns:p14="http://schemas.microsoft.com/office/powerpoint/2010/main" val="952102902"/>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9" name="">
            <a:extLst xmlns:a="http://schemas.openxmlformats.org/drawingml/2006/main">
              <a:ext uri="{FF2B5EF4-FFF2-40B4-BE49-F238E27FC236}">
                <a16:creationId xmlns:a16="http://schemas.microsoft.com/office/drawing/2014/main" id="{BD4C0A26-A547-449D-BA9A-506B34870674}"/>
              </a:ext>
            </a:extLst>
          </p:cNvPr>
          <p:cNvPicPr>
            <a:picLocks xmlns:a="http://schemas.openxmlformats.org/drawingml/2006/main" noChangeAspect="1"/>
          </p:cNvPicPr>
          <p:nvPr/>
        </p:nvPicPr>
        <p:blipFill>
          <a:blip xmlns:r="http://schemas.openxmlformats.org/officeDocument/2006/relationships" xmlns:a="http://schemas.openxmlformats.org/drawingml/2006/main" r:embed="Rf19f4637f1d946c4"/>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F0861F-275E-4464-948E-8F3CA3922FA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119952FA-C9E3-470E-8E27-DE7760473113}"/>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562F9A5-D544-47ED-B86B-8D0A946B783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A24AEE66-DDCD-479C-9730-A2D77C15AAD0}"/>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775" b="1">
                <a:solidFill>
                  <a:srgbClr val="182129"/>
                </a:solidFill>
                <a:latin typeface="Arial"/>
                <a:ea typeface="Arial"/>
                <a:cs typeface="Arial"/>
              </a:defRPr>
            </a:defPPr>
          </a:lstStyle>
          <a:p xmlns:a="http://schemas.openxmlformats.org/drawingml/2006/main">
            <a:pPr algn="r" rtl="1">
              <a:defRPr sz="2775" b="1" lang="ar-SA">
                <a:solidFill>
                  <a:srgbClr val="182129"/>
                </a:solidFill>
                <a:latin typeface="Arial"/>
                <a:ea typeface="Arial"/>
                <a:cs typeface="Arial"/>
              </a:defRPr>
            </a:pPr>
            <a:r>
              <a:rPr sz="2775" b="1" lang="ar-SA">
                <a:solidFill>
                  <a:srgbClr val="182129"/>
                </a:solidFill>
                <a:latin typeface="Arial"/>
                <a:ea typeface="Arial"/>
                <a:cs typeface="Arial"/>
                <a:rtl val="1"/>
              </a:rPr>
              <a:t>المراجع وحدود الاستخدام</a:t>
            </a:r>
            <a:endParaRPr lang="ar-SA">
              <a:cs typeface="Arial"/>
            </a:endParaRPr>
          </a:p>
        </p:txBody>
      </p:sp>
      <p:sp>
        <p:nvSpPr>
          <p:cNvPr id="6" name="scope">
            <a:extLst xmlns:a="http://schemas.openxmlformats.org/drawingml/2006/main">
              <a:ext uri="{FF2B5EF4-FFF2-40B4-BE49-F238E27FC236}">
                <a16:creationId xmlns:a16="http://schemas.microsoft.com/office/drawing/2014/main" id="{8FE479C1-18BA-4ADF-A828-7C9554A6F6D1}"/>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725" b="0">
                <a:solidFill>
                  <a:srgbClr val="182129"/>
                </a:solidFill>
                <a:latin typeface="Arial"/>
                <a:ea typeface="Arial"/>
                <a:cs typeface="Arial"/>
              </a:defRPr>
            </a:defPPr>
          </a:lstStyle>
          <a:p xmlns:a="http://schemas.openxmlformats.org/drawingml/2006/main">
            <a:pPr algn="r" rtl="1">
              <a:defRPr sz="1725" b="0" lang="ar-SA">
                <a:solidFill>
                  <a:srgbClr val="182129"/>
                </a:solidFill>
                <a:latin typeface="Arial"/>
                <a:ea typeface="Arial"/>
                <a:cs typeface="Arial"/>
              </a:defRPr>
            </a:pPr>
            <a:r>
              <a:rPr sz="1725" b="0" lang="ar-SA">
                <a:solidFill>
                  <a:srgbClr val="182129"/>
                </a:solidFill>
                <a:latin typeface="Arial"/>
                <a:ea typeface="Arial"/>
                <a:cs typeface="Arial"/>
                <a:rtl val="1"/>
              </a:rPr>
              <a:t>راجعت هيئة تحرير وتد كاش المراجع في 18 أكتوبر 2026. الإتاحة والرسوم تتحدد بالطلب والشروط الحالية؛ ليست كل وسيلة متاحة لكل حساب.</a:t>
            </a:r>
            <a:endParaRPr lang="ar-SA">
              <a:cs typeface="Arial"/>
            </a:endParaRPr>
          </a:p>
        </p:txBody>
      </p:sp>
      <p:sp>
        <p:nvSpPr>
          <p:cNvPr id="7" name="source-label-0">
            <a:extLst xmlns:a="http://schemas.openxmlformats.org/drawingml/2006/main">
              <a:ext uri="{FF2B5EF4-FFF2-40B4-BE49-F238E27FC236}">
                <a16:creationId xmlns:a16="http://schemas.microsoft.com/office/drawing/2014/main" id="{B653F4D6-6DDD-4C01-BFC7-8EC0823ECEDB}"/>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tl val="1"/>
              </a:rPr>
              <a:t>وتد كاش: الموقع الرسمي والخدمات</a:t>
            </a:r>
            <a:endParaRPr lang="ar-SA">
              <a:cs typeface="Arial"/>
            </a:endParaRPr>
          </a:p>
        </p:txBody>
      </p:sp>
      <p:sp>
        <p:nvSpPr>
          <p:cNvPr id="8" name="source-link-0">
            <a:extLst xmlns:a="http://schemas.openxmlformats.org/drawingml/2006/main">
              <a:ext uri="{FF2B5EF4-FFF2-40B4-BE49-F238E27FC236}">
                <a16:creationId xmlns:a16="http://schemas.microsoft.com/office/drawing/2014/main" id="{EFC3533C-B4B0-41A2-B777-99296526F88B}"/>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15e1c22080a34e17"/>
              </a:rPr>
              <a:t>https://watadcash.com/</a:t>
            </a:r>
          </a:p>
        </p:txBody>
      </p:sp>
      <p:sp>
        <p:nvSpPr>
          <p:cNvPr id="9" name="source-label-1">
            <a:extLst xmlns:a="http://schemas.openxmlformats.org/drawingml/2006/main">
              <a:ext uri="{FF2B5EF4-FFF2-40B4-BE49-F238E27FC236}">
                <a16:creationId xmlns:a16="http://schemas.microsoft.com/office/drawing/2014/main" id="{6561059F-6C71-4656-82C8-3B4435423CDC}"/>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Pr>
              <a:t>وتد كاش: الرصيد الرقمي USDT</a:t>
            </a:r>
            <a:endParaRPr lang="ar-SA">
              <a:cs typeface="Arial"/>
            </a:endParaRPr>
          </a:p>
        </p:txBody>
      </p:sp>
      <p:sp>
        <p:nvSpPr>
          <p:cNvPr id="10" name="source-link-1">
            <a:extLst xmlns:a="http://schemas.openxmlformats.org/drawingml/2006/main">
              <a:ext uri="{FF2B5EF4-FFF2-40B4-BE49-F238E27FC236}">
                <a16:creationId xmlns:a16="http://schemas.microsoft.com/office/drawing/2014/main" id="{28DD5FD2-8B68-4355-85F1-EE4CC634B722}"/>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ac9af9d1a9fc4053"/>
              </a:rPr>
              <a:t>https://watadcash.com/digital-usd.php</a:t>
            </a:r>
          </a:p>
        </p:txBody>
      </p:sp>
      <p:sp>
        <p:nvSpPr>
          <p:cNvPr id="11" name="source-label-2">
            <a:extLst xmlns:a="http://schemas.openxmlformats.org/drawingml/2006/main">
              <a:ext uri="{FF2B5EF4-FFF2-40B4-BE49-F238E27FC236}">
                <a16:creationId xmlns:a16="http://schemas.microsoft.com/office/drawing/2014/main" id="{8D8FF20B-9496-49E8-BDA8-4797D595365B}"/>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tl val="1"/>
              </a:rPr>
              <a:t>وتد كاش: مسار فودافون كاش</a:t>
            </a:r>
            <a:endParaRPr lang="ar-SA">
              <a:cs typeface="Arial"/>
            </a:endParaRPr>
          </a:p>
        </p:txBody>
      </p:sp>
      <p:sp>
        <p:nvSpPr>
          <p:cNvPr id="12" name="source-link-2">
            <a:extLst xmlns:a="http://schemas.openxmlformats.org/drawingml/2006/main">
              <a:ext uri="{FF2B5EF4-FFF2-40B4-BE49-F238E27FC236}">
                <a16:creationId xmlns:a16="http://schemas.microsoft.com/office/drawing/2014/main" id="{E439F01F-8F05-45A0-A9CD-4C38B9C9C824}"/>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c98d3195c7f04199"/>
              </a:rPr>
              <a:t>https://watadcash.com/vodafone-cash.php</a:t>
            </a:r>
          </a:p>
        </p:txBody>
      </p:sp>
      <p:sp>
        <p:nvSpPr>
          <p:cNvPr id="13" name="source-label-3">
            <a:extLst xmlns:a="http://schemas.openxmlformats.org/drawingml/2006/main">
              <a:ext uri="{FF2B5EF4-FFF2-40B4-BE49-F238E27FC236}">
                <a16:creationId xmlns:a16="http://schemas.microsoft.com/office/drawing/2014/main" id="{2D1923FF-E94D-4EC8-944E-15C780E53FC4}"/>
              </a:ext>
            </a:extLst>
          </p:cNvPr>
          <p:cNvSpPr>
            <a:spLocks xmlns:a="http://schemas.openxmlformats.org/drawingml/2006/main" noGrp="1"/>
          </p:cNvSpPr>
          <p:nvPr/>
        </p:nvSpPr>
        <p:spPr>
          <a:xfrm xmlns:a="http://schemas.openxmlformats.org/drawingml/2006/main">
            <a:off x="622935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tl val="1"/>
              </a:rPr>
              <a:t>وتد كاش: البطاقات الافتراضية</a:t>
            </a:r>
            <a:endParaRPr lang="ar-SA">
              <a:cs typeface="Arial"/>
            </a:endParaRPr>
          </a:p>
        </p:txBody>
      </p:sp>
      <p:sp>
        <p:nvSpPr>
          <p:cNvPr id="14" name="source-link-3">
            <a:extLst xmlns:a="http://schemas.openxmlformats.org/drawingml/2006/main">
              <a:ext uri="{FF2B5EF4-FFF2-40B4-BE49-F238E27FC236}">
                <a16:creationId xmlns:a16="http://schemas.microsoft.com/office/drawing/2014/main" id="{477CC693-7033-4F20-A486-146687F74E36}"/>
              </a:ext>
            </a:extLst>
          </p:cNvPr>
          <p:cNvSpPr>
            <a:spLocks xmlns:a="http://schemas.openxmlformats.org/drawingml/2006/main" noGrp="1"/>
          </p:cNvSpPr>
          <p:nvPr/>
        </p:nvSpPr>
        <p:spPr>
          <a:xfrm xmlns:a="http://schemas.openxmlformats.org/drawingml/2006/main">
            <a:off x="622935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ec600198b82d4281"/>
              </a:rPr>
              <a:t>https://watadcash.com/watadcash-card.php</a:t>
            </a:r>
          </a:p>
        </p:txBody>
      </p:sp>
      <p:sp>
        <p:nvSpPr>
          <p:cNvPr id="15" name="source-label-4">
            <a:extLst xmlns:a="http://schemas.openxmlformats.org/drawingml/2006/main">
              <a:ext uri="{FF2B5EF4-FFF2-40B4-BE49-F238E27FC236}">
                <a16:creationId xmlns:a16="http://schemas.microsoft.com/office/drawing/2014/main" id="{3C773E7F-A4E8-4456-8878-B0AE30FAADD8}"/>
              </a:ext>
            </a:extLst>
          </p:cNvPr>
          <p:cNvSpPr>
            <a:spLocks xmlns:a="http://schemas.openxmlformats.org/drawingml/2006/main" noGrp="1"/>
          </p:cNvSpPr>
          <p:nvPr/>
        </p:nvSpPr>
        <p:spPr>
          <a:xfrm xmlns:a="http://schemas.openxmlformats.org/drawingml/2006/main">
            <a:off x="609600" y="51435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tl val="1"/>
              </a:rPr>
              <a:t>وتد كاش: توثيق المطورين</a:t>
            </a:r>
            <a:endParaRPr lang="ar-SA">
              <a:cs typeface="Arial"/>
            </a:endParaRPr>
          </a:p>
        </p:txBody>
      </p:sp>
      <p:sp>
        <p:nvSpPr>
          <p:cNvPr id="16" name="source-link-4">
            <a:extLst xmlns:a="http://schemas.openxmlformats.org/drawingml/2006/main">
              <a:ext uri="{FF2B5EF4-FFF2-40B4-BE49-F238E27FC236}">
                <a16:creationId xmlns:a16="http://schemas.microsoft.com/office/drawing/2014/main" id="{2AE5026D-AB2A-43C8-88D3-0FE1B8F3061E}"/>
              </a:ext>
            </a:extLst>
          </p:cNvPr>
          <p:cNvSpPr>
            <a:spLocks xmlns:a="http://schemas.openxmlformats.org/drawingml/2006/main" noGrp="1"/>
          </p:cNvSpPr>
          <p:nvPr/>
        </p:nvSpPr>
        <p:spPr>
          <a:xfrm xmlns:a="http://schemas.openxmlformats.org/drawingml/2006/main">
            <a:off x="609600" y="54673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c1746f0f30e841a7"/>
              </a:rPr>
              <a:t>https://watadcash.com/documentation/</a:t>
            </a:r>
          </a:p>
        </p:txBody>
      </p:sp>
      <p:sp>
        <p:nvSpPr>
          <p:cNvPr id="17" name="source-label-5">
            <a:extLst xmlns:a="http://schemas.openxmlformats.org/drawingml/2006/main">
              <a:ext uri="{FF2B5EF4-FFF2-40B4-BE49-F238E27FC236}">
                <a16:creationId xmlns:a16="http://schemas.microsoft.com/office/drawing/2014/main" id="{49311E36-9AAF-411B-8C30-6D9BBAE41467}"/>
              </a:ext>
            </a:extLst>
          </p:cNvPr>
          <p:cNvSpPr>
            <a:spLocks xmlns:a="http://schemas.openxmlformats.org/drawingml/2006/main" noGrp="1"/>
          </p:cNvSpPr>
          <p:nvPr/>
        </p:nvSpPr>
        <p:spPr>
          <a:xfrm xmlns:a="http://schemas.openxmlformats.org/drawingml/2006/main">
            <a:off x="6229350" y="51435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182129"/>
                </a:solidFill>
                <a:latin typeface="Arial"/>
                <a:ea typeface="Arial"/>
                <a:cs typeface="Arial"/>
              </a:defRPr>
            </a:defPPr>
          </a:lstStyle>
          <a:p xmlns:a="http://schemas.openxmlformats.org/drawingml/2006/main">
            <a:pPr algn="r" rtl="1">
              <a:defRPr sz="1425" b="1" lang="ar-SA">
                <a:solidFill>
                  <a:srgbClr val="182129"/>
                </a:solidFill>
                <a:latin typeface="Arial"/>
                <a:ea typeface="Arial"/>
                <a:cs typeface="Arial"/>
              </a:defRPr>
            </a:pPr>
            <a:r>
              <a:rPr sz="1425" b="1" lang="ar-SA">
                <a:solidFill>
                  <a:srgbClr val="182129"/>
                </a:solidFill>
                <a:latin typeface="Arial"/>
                <a:ea typeface="Arial"/>
                <a:cs typeface="Arial"/>
                <a:rtl val="1"/>
              </a:rPr>
              <a:t>البنك المركزي المصري: البيان التحذيري الرابع بشأن العملات الرقمية المشفرة، 8 مارس 2023</a:t>
            </a:r>
            <a:endParaRPr lang="ar-SA">
              <a:cs typeface="Arial"/>
            </a:endParaRPr>
          </a:p>
        </p:txBody>
      </p:sp>
      <p:sp>
        <p:nvSpPr>
          <p:cNvPr id="18" name="source-link-5">
            <a:extLst xmlns:a="http://schemas.openxmlformats.org/drawingml/2006/main">
              <a:ext uri="{FF2B5EF4-FFF2-40B4-BE49-F238E27FC236}">
                <a16:creationId xmlns:a16="http://schemas.microsoft.com/office/drawing/2014/main" id="{7A083B3A-A28E-4BBF-A85C-DEF16BC8DC0B}"/>
              </a:ext>
            </a:extLst>
          </p:cNvPr>
          <p:cNvSpPr>
            <a:spLocks xmlns:a="http://schemas.openxmlformats.org/drawingml/2006/main" noGrp="1"/>
          </p:cNvSpPr>
          <p:nvPr/>
        </p:nvSpPr>
        <p:spPr>
          <a:xfrm xmlns:a="http://schemas.openxmlformats.org/drawingml/2006/main">
            <a:off x="6229350" y="54673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b4a301d365d34e6c"/>
              </a:rPr>
              <a:t>https://www.cbe.org.eg/ar/news-publications/news/2023/03/08/warning-statement</a:t>
            </a:r>
          </a:p>
        </p:txBody>
      </p:sp>
    </p:spTree>
    <p:extLst>
      <p:ext uri="{BB962C8B-B14F-4D97-AF65-F5344CB8AC3E}">
        <p14:creationId xmlns:p14="http://schemas.microsoft.com/office/powerpoint/2010/main" val="1324144616"/>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2B5F42B2-0E58-4431-8C6B-31032398203A}"/>
              </a:ext>
            </a:extLst>
          </p:cNvPr>
          <p:cNvPicPr>
            <a:picLocks xmlns:a="http://schemas.openxmlformats.org/drawingml/2006/main" noChangeAspect="1"/>
          </p:cNvPicPr>
          <p:nvPr/>
        </p:nvPicPr>
        <p:blipFill>
          <a:blip xmlns:r="http://schemas.openxmlformats.org/officeDocument/2006/relationships" xmlns:a="http://schemas.openxmlformats.org/drawingml/2006/main" r:embed="R7a21d2ca578849c5"/>
          <a:stretch xmlns:a="http://schemas.openxmlformats.org/drawingml/2006/main"/>
        </p:blipFill>
        <p:spPr>
          <a:xfrm xmlns:a="http://schemas.openxmlformats.org/drawingml/2006/main">
            <a:off x="996315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2C02CC3-69E7-4401-BDFF-1DBDCEA0B7A1}"/>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CF2DC7A-5C00-4100-B715-9D7D5C9B24D7}"/>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465A16B-8B17-4D99-A573-625C7382DA73}"/>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961DECF7-1CBC-4F89-A7AC-3B5644520921}"/>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850" b="1">
                <a:solidFill>
                  <a:srgbClr val="182129"/>
                </a:solidFill>
                <a:latin typeface="Arial"/>
                <a:ea typeface="Arial"/>
                <a:cs typeface="Arial"/>
              </a:defRPr>
            </a:defPPr>
          </a:lstStyle>
          <a:p xmlns:a="http://schemas.openxmlformats.org/drawingml/2006/main">
            <a:pPr algn="r" rtl="1">
              <a:defRPr sz="2850" b="1" lang="ar-SA">
                <a:solidFill>
                  <a:srgbClr val="182129"/>
                </a:solidFill>
                <a:latin typeface="Arial"/>
                <a:ea typeface="Arial"/>
                <a:cs typeface="Arial"/>
              </a:defRPr>
            </a:pPr>
            <a:r>
              <a:rPr sz="2850" b="1" lang="ar-SA">
                <a:solidFill>
                  <a:srgbClr val="182129"/>
                </a:solidFill>
                <a:latin typeface="Arial"/>
                <a:ea typeface="Arial"/>
                <a:cs typeface="Arial"/>
                <a:rtl val="1"/>
              </a:rPr>
              <a:t>راجع قرارك قبل التأكيد</a:t>
            </a:r>
            <a:endParaRPr lang="ar-SA">
              <a:cs typeface="Arial"/>
            </a:endParaRPr>
          </a:p>
        </p:txBody>
      </p:sp>
      <p:sp>
        <p:nvSpPr>
          <p:cNvPr id="6" name="review-question-0">
            <a:extLst xmlns:a="http://schemas.openxmlformats.org/drawingml/2006/main">
              <a:ext uri="{FF2B5EF4-FFF2-40B4-BE49-F238E27FC236}">
                <a16:creationId xmlns:a16="http://schemas.microsoft.com/office/drawing/2014/main" id="{8C9878EE-354E-468E-8E41-5CAFE8BE317C}"/>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ما النتيجة المطلوبة؟</a:t>
            </a:r>
            <a:endParaRPr lang="ar-SA">
              <a:cs typeface="Arial"/>
            </a:endParaRPr>
          </a:p>
        </p:txBody>
      </p:sp>
      <p:sp>
        <p:nvSpPr>
          <p:cNvPr id="7" name="">
            <a:extLst xmlns:a="http://schemas.openxmlformats.org/drawingml/2006/main">
              <a:ext uri="{FF2B5EF4-FFF2-40B4-BE49-F238E27FC236}">
                <a16:creationId xmlns:a16="http://schemas.microsoft.com/office/drawing/2014/main" id="{AB542BCE-22C6-4493-B646-5DEB80BD0A59}"/>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4C20C569-1C32-4D82-8B00-A33A8C761FCD}"/>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من الجهة المسؤولة؟</a:t>
            </a:r>
            <a:endParaRPr lang="ar-SA">
              <a:cs typeface="Arial"/>
            </a:endParaRPr>
          </a:p>
        </p:txBody>
      </p:sp>
      <p:sp>
        <p:nvSpPr>
          <p:cNvPr id="9" name="">
            <a:extLst xmlns:a="http://schemas.openxmlformats.org/drawingml/2006/main">
              <a:ext uri="{FF2B5EF4-FFF2-40B4-BE49-F238E27FC236}">
                <a16:creationId xmlns:a16="http://schemas.microsoft.com/office/drawing/2014/main" id="{D1ABDEAA-7A41-470D-8666-246A9ECF2F00}"/>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6263F962-1809-48EF-B94A-1B24807D47D3}"/>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كم الإجمالي والصافي؟</a:t>
            </a:r>
            <a:endParaRPr lang="ar-SA">
              <a:cs typeface="Arial"/>
            </a:endParaRPr>
          </a:p>
        </p:txBody>
      </p:sp>
      <p:sp>
        <p:nvSpPr>
          <p:cNvPr id="11" name="">
            <a:extLst xmlns:a="http://schemas.openxmlformats.org/drawingml/2006/main">
              <a:ext uri="{FF2B5EF4-FFF2-40B4-BE49-F238E27FC236}">
                <a16:creationId xmlns:a16="http://schemas.microsoft.com/office/drawing/2014/main" id="{FA8B90A7-3513-4DEC-8645-A6F971560764}"/>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CDEB7255-E67F-4D2E-9F14-18CF2806EF56}"/>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ما دليل الإكمال؟</a:t>
            </a:r>
            <a:endParaRPr lang="ar-SA">
              <a:cs typeface="Arial"/>
            </a:endParaRPr>
          </a:p>
        </p:txBody>
      </p:sp>
      <p:sp>
        <p:nvSpPr>
          <p:cNvPr id="13" name="">
            <a:extLst xmlns:a="http://schemas.openxmlformats.org/drawingml/2006/main">
              <a:ext uri="{FF2B5EF4-FFF2-40B4-BE49-F238E27FC236}">
                <a16:creationId xmlns:a16="http://schemas.microsoft.com/office/drawing/2014/main" id="{7870B58E-3351-4FF6-8264-539EFF246602}"/>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B2A29B49-0096-4014-B85A-8AD3B5AA345A}"/>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2175" b="0">
                <a:solidFill>
                  <a:srgbClr val="182129"/>
                </a:solidFill>
                <a:latin typeface="Arial"/>
                <a:ea typeface="Arial"/>
                <a:cs typeface="Arial"/>
              </a:defRPr>
            </a:defPPr>
          </a:lstStyle>
          <a:p xmlns:a="http://schemas.openxmlformats.org/drawingml/2006/main">
            <a:pPr algn="r" rtl="1">
              <a:defRPr sz="2175" b="0" lang="ar-SA">
                <a:solidFill>
                  <a:srgbClr val="182129"/>
                </a:solidFill>
                <a:latin typeface="Arial"/>
                <a:ea typeface="Arial"/>
                <a:cs typeface="Arial"/>
              </a:defRPr>
            </a:pPr>
            <a:r>
              <a:rPr sz="2175" b="0" lang="ar-SA">
                <a:solidFill>
                  <a:srgbClr val="182129"/>
                </a:solidFill>
                <a:latin typeface="Arial"/>
                <a:ea typeface="Arial"/>
                <a:cs typeface="Arial"/>
                <a:rtl val="1"/>
              </a:rPr>
              <a:t>كيف تتابع الاستثناء؟</a:t>
            </a:r>
            <a:endParaRPr lang="ar-SA">
              <a:cs typeface="Arial"/>
            </a:endParaRPr>
          </a:p>
        </p:txBody>
      </p:sp>
      <p:sp>
        <p:nvSpPr>
          <p:cNvPr id="15" name="">
            <a:extLst xmlns:a="http://schemas.openxmlformats.org/drawingml/2006/main">
              <a:ext uri="{FF2B5EF4-FFF2-40B4-BE49-F238E27FC236}">
                <a16:creationId xmlns:a16="http://schemas.microsoft.com/office/drawing/2014/main" id="{6C20E8A3-EB32-40D3-B75F-EF6C7C8286DB}"/>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7206C361-FBB7-4E79-935E-6BF69D902085}"/>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0">
                <a:solidFill>
                  <a:srgbClr val="AF3B03"/>
                </a:solidFill>
                <a:latin typeface="Arial"/>
                <a:ea typeface="Arial"/>
                <a:cs typeface="Arial"/>
              </a:defRPr>
            </a:defPPr>
          </a:lstStyle>
          <a:p xmlns:a="http://schemas.openxmlformats.org/drawingml/2006/main">
            <a:pPr algn="r">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b0d89c56923548e8"/>
              </a:rPr>
              <a:t>https://watadcash.com/journal/watadcash-egypt-service-availability-guide/</a:t>
            </a:r>
          </a:p>
        </p:txBody>
      </p:sp>
    </p:spTree>
    <p:extLst>
      <p:ext uri="{BB962C8B-B14F-4D97-AF65-F5344CB8AC3E}">
        <p14:creationId xmlns:p14="http://schemas.microsoft.com/office/powerpoint/2010/main" val="561354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2026-10-18T03:05:36.7580000Z</dcterms:created>
  <dcterms:modified xsi:type="dcterms:W3CDTF">2026-10-18T03:05:36.7580000Z</dcterms:modified>
</coreProperties>
</file>