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c0616c9feec4e19" /><Relationship Type="http://schemas.openxmlformats.org/officeDocument/2006/relationships/extended-properties" Target="/docProps/app.xml" Id="Rce2b1f8243f84bef" /><Relationship Type="http://schemas.openxmlformats.org/officeDocument/2006/relationships/officeDocument" Target="/ppt/presentation.xml" Id="Ra1b9617c19b74e8a" /></Relationships>
</file>

<file path=ppt/presentation.xml><?xml version="1.0" encoding="utf-8"?>
<p:presentation xmlns:p="http://schemas.openxmlformats.org/presentationml/2006/main">
  <p:sldMasterIdLst>
    <p:sldMasterId xmlns:r="http://schemas.openxmlformats.org/officeDocument/2006/relationships" id="2147483648" r:id="Rb587d1bcdae74411"/>
  </p:sldMasterIdLst>
  <p:notesMasterIdLst>
    <p:notesMasterId xmlns:r="http://schemas.openxmlformats.org/officeDocument/2006/relationships" r:id="R105a9b100f4749a0"/>
  </p:notesMasterIdLst>
  <p:sldIdLst>
    <p:sldId xmlns:r="http://schemas.openxmlformats.org/officeDocument/2006/relationships" id="256" r:id="R16033cb1c6fe4755"/>
    <p:sldId xmlns:r="http://schemas.openxmlformats.org/officeDocument/2006/relationships" id="257" r:id="Rbc1ab0f3565f4d76"/>
    <p:sldId xmlns:r="http://schemas.openxmlformats.org/officeDocument/2006/relationships" id="258" r:id="R087b65b888b346cb"/>
    <p:sldId xmlns:r="http://schemas.openxmlformats.org/officeDocument/2006/relationships" id="259" r:id="R532fe16f4dd744af"/>
    <p:sldId xmlns:r="http://schemas.openxmlformats.org/officeDocument/2006/relationships" id="260" r:id="R4b652f84143f4305"/>
    <p:sldId xmlns:r="http://schemas.openxmlformats.org/officeDocument/2006/relationships" id="261" r:id="Rc27899af619a4fd1"/>
    <p:sldId xmlns:r="http://schemas.openxmlformats.org/officeDocument/2006/relationships" id="262" r:id="R406f183572f8477a"/>
    <p:sldId xmlns:r="http://schemas.openxmlformats.org/officeDocument/2006/relationships" id="263" r:id="R3dff990ab0ea4f9b"/>
    <p:sldId xmlns:r="http://schemas.openxmlformats.org/officeDocument/2006/relationships" id="264" r:id="Rd5e0c2c75309460b"/>
    <p:sldId xmlns:r="http://schemas.openxmlformats.org/officeDocument/2006/relationships" id="265" r:id="Rb9b6b1a346dd4ffd"/>
    <p:sldId xmlns:r="http://schemas.openxmlformats.org/officeDocument/2006/relationships" id="266" r:id="R16a5c8a1df87444c"/>
    <p:sldId xmlns:r="http://schemas.openxmlformats.org/officeDocument/2006/relationships" id="267" r:id="Rd26adf0918044c4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7bb32681cb74f38" /><Relationship Type="http://schemas.openxmlformats.org/officeDocument/2006/relationships/slideMaster" Target="/ppt/slideMasters/slideMaster1.xml" Id="Rb587d1bcdae74411" /><Relationship Type="http://schemas.openxmlformats.org/officeDocument/2006/relationships/notesMaster" Target="/ppt/notesMasters/notesMaster1.xml" Id="R105a9b100f4749a0" /><Relationship Type="http://schemas.openxmlformats.org/officeDocument/2006/relationships/presProps" Target="/ppt/presProps.xml" Id="Rb38d501dbd4b4148" /><Relationship Type="http://schemas.openxmlformats.org/officeDocument/2006/relationships/tableStyles" Target="/ppt/tableStyles.xml" Id="Rc2ca642d8c744e50" /><Relationship Type="http://schemas.openxmlformats.org/officeDocument/2006/relationships/slide" Target="/ppt/slides/slide1.xml" Id="R16033cb1c6fe4755" /><Relationship Type="http://schemas.openxmlformats.org/officeDocument/2006/relationships/slide" Target="/ppt/slides/slide2.xml" Id="Rbc1ab0f3565f4d76" /><Relationship Type="http://schemas.openxmlformats.org/officeDocument/2006/relationships/slide" Target="/ppt/slides/slide3.xml" Id="R087b65b888b346cb" /><Relationship Type="http://schemas.openxmlformats.org/officeDocument/2006/relationships/slide" Target="/ppt/slides/slide4.xml" Id="R532fe16f4dd744af" /><Relationship Type="http://schemas.openxmlformats.org/officeDocument/2006/relationships/slide" Target="/ppt/slides/slide5.xml" Id="R4b652f84143f4305" /><Relationship Type="http://schemas.openxmlformats.org/officeDocument/2006/relationships/slide" Target="/ppt/slides/slide6.xml" Id="Rc27899af619a4fd1" /><Relationship Type="http://schemas.openxmlformats.org/officeDocument/2006/relationships/slide" Target="/ppt/slides/slide7.xml" Id="R406f183572f8477a" /><Relationship Type="http://schemas.openxmlformats.org/officeDocument/2006/relationships/slide" Target="/ppt/slides/slide8.xml" Id="R3dff990ab0ea4f9b" /><Relationship Type="http://schemas.openxmlformats.org/officeDocument/2006/relationships/slide" Target="/ppt/slides/slide9.xml" Id="Rd5e0c2c75309460b" /><Relationship Type="http://schemas.openxmlformats.org/officeDocument/2006/relationships/slide" Target="/ppt/slides/slide10.xml" Id="Rb9b6b1a346dd4ffd" /><Relationship Type="http://schemas.openxmlformats.org/officeDocument/2006/relationships/slide" Target="/ppt/slides/slide11.xml" Id="R16a5c8a1df87444c" /><Relationship Type="http://schemas.openxmlformats.org/officeDocument/2006/relationships/slide" Target="/ppt/slides/slide12.xml" Id="Rd26adf0918044c4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e1cc31bc977460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ab43713bcf64116" /><Relationship Type="http://schemas.openxmlformats.org/officeDocument/2006/relationships/notesMaster" Target="/ppt/notesMasters/notesMaster1.xml" Id="Re93d73a725bd474e" /></Relationships>
</file>

<file path=ppt/notesSlides/_rels/notesSlide2.xml.rels>&#65279;<?xml version="1.0" encoding="utf-8"?><Relationships xmlns="http://schemas.openxmlformats.org/package/2006/relationships"><Relationship Type="http://schemas.openxmlformats.org/officeDocument/2006/relationships/slide" Target="/ppt/slides/slide2.xml" Id="R7c26faa957f049e9" /><Relationship Type="http://schemas.openxmlformats.org/officeDocument/2006/relationships/notesMaster" Target="/ppt/notesMasters/notesMaster1.xml" Id="R18a619aba46d4388" /></Relationships>
</file>

<file path=ppt/notesSlides/_rels/notesSlide3.xml.rels>&#65279;<?xml version="1.0" encoding="utf-8"?><Relationships xmlns="http://schemas.openxmlformats.org/package/2006/relationships"><Relationship Type="http://schemas.openxmlformats.org/officeDocument/2006/relationships/slide" Target="/ppt/slides/slide3.xml" Id="Rde33e31d9a8f4608" /><Relationship Type="http://schemas.openxmlformats.org/officeDocument/2006/relationships/notesMaster" Target="/ppt/notesMasters/notesMaster1.xml" Id="Rd3e2e13ad6774ca9" /></Relationships>
</file>

<file path=ppt/notesSlides/_rels/notesSlide4.xml.rels>&#65279;<?xml version="1.0" encoding="utf-8"?><Relationships xmlns="http://schemas.openxmlformats.org/package/2006/relationships"><Relationship Type="http://schemas.openxmlformats.org/officeDocument/2006/relationships/slide" Target="/ppt/slides/slide4.xml" Id="R5643d817413b4a2c" /><Relationship Type="http://schemas.openxmlformats.org/officeDocument/2006/relationships/notesMaster" Target="/ppt/notesMasters/notesMaster1.xml" Id="R233cdf3abe364590" /></Relationships>
</file>

<file path=ppt/notesSlides/_rels/notesSlide5.xml.rels>&#65279;<?xml version="1.0" encoding="utf-8"?><Relationships xmlns="http://schemas.openxmlformats.org/package/2006/relationships"><Relationship Type="http://schemas.openxmlformats.org/officeDocument/2006/relationships/slide" Target="/ppt/slides/slide5.xml" Id="R71856fa4628449f3" /><Relationship Type="http://schemas.openxmlformats.org/officeDocument/2006/relationships/notesMaster" Target="/ppt/notesMasters/notesMaster1.xml" Id="Re2f1953235b14782" /></Relationships>
</file>

<file path=ppt/notesSlides/_rels/notesSlide6.xml.rels>&#65279;<?xml version="1.0" encoding="utf-8"?><Relationships xmlns="http://schemas.openxmlformats.org/package/2006/relationships"><Relationship Type="http://schemas.openxmlformats.org/officeDocument/2006/relationships/slide" Target="/ppt/slides/slide6.xml" Id="Rd24ea706bb0f4b94" /><Relationship Type="http://schemas.openxmlformats.org/officeDocument/2006/relationships/notesMaster" Target="/ppt/notesMasters/notesMaster1.xml" Id="R8c94a5be46924054" /></Relationships>
</file>

<file path=ppt/notesSlides/_rels/notesSlide7.xml.rels>&#65279;<?xml version="1.0" encoding="utf-8"?><Relationships xmlns="http://schemas.openxmlformats.org/package/2006/relationships"><Relationship Type="http://schemas.openxmlformats.org/officeDocument/2006/relationships/slide" Target="/ppt/slides/slide7.xml" Id="R7a19802b4e1740ee" /><Relationship Type="http://schemas.openxmlformats.org/officeDocument/2006/relationships/notesMaster" Target="/ppt/notesMasters/notesMaster1.xml" Id="R539b491fdc75442f" /></Relationships>
</file>

<file path=ppt/notesSlides/_rels/notesSlide8.xml.rels>&#65279;<?xml version="1.0" encoding="utf-8"?><Relationships xmlns="http://schemas.openxmlformats.org/package/2006/relationships"><Relationship Type="http://schemas.openxmlformats.org/officeDocument/2006/relationships/slide" Target="/ppt/slides/slide8.xml" Id="R9acdfca72f7e456e" /><Relationship Type="http://schemas.openxmlformats.org/officeDocument/2006/relationships/notesMaster" Target="/ppt/notesMasters/notesMaster1.xml" Id="R7abe85e2633043f6" /></Relationships>
</file>

<file path=ppt/notesSlides/_rels/notesSlide9.xml.rels>&#65279;<?xml version="1.0" encoding="utf-8"?><Relationships xmlns="http://schemas.openxmlformats.org/package/2006/relationships"><Relationship Type="http://schemas.openxmlformats.org/officeDocument/2006/relationships/slide" Target="/ppt/slides/slide9.xml" Id="Rc66ef6ea640e4d42" /><Relationship Type="http://schemas.openxmlformats.org/officeDocument/2006/relationships/notesMaster" Target="/ppt/notesMasters/notesMaster1.xml" Id="Rb78a0748177e486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1da5f7e66fc4e58" /><Relationship Type="http://schemas.openxmlformats.org/officeDocument/2006/relationships/notesMaster" Target="/ppt/notesMasters/notesMaster1.xml" Id="R595a96dfed3d471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62dc02d247a4d25" /><Relationship Type="http://schemas.openxmlformats.org/officeDocument/2006/relationships/notesMaster" Target="/ppt/notesMasters/notesMaster1.xml" Id="R45545ed02c8a41b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9ef3726b0834d8b" /><Relationship Type="http://schemas.openxmlformats.org/officeDocument/2006/relationships/notesMaster" Target="/ppt/notesMasters/notesMaster1.xml" Id="R64c1829b27dc458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SERVICES: https://watadcash.com/cash-services.php</a:t>
            </a:r>
          </a:p>
          <a:p xmlns:a="http://schemas.openxmlformats.org/drawingml/2006/main">
            <a:r>
              <a:t>WATADCASH: INTERNAL: https://watadcash.com/internal-transfers.php</a:t>
            </a:r>
          </a:p>
          <a:p xmlns:a="http://schemas.openxmlformats.org/drawingml/2006/main">
            <a:r>
              <a:t>WATADCASH: HOME: https://watadcash.com/</a:t>
            </a:r>
          </a:p>
          <a:p xmlns:a="http://schemas.openxmlformats.org/drawingml/2006/main">
            <a:r>
              <a:t>WATADCASH: DOCS: https://watadcash.com/documentation/</a:t>
            </a:r>
          </a:p>
          <a:p xmlns:a="http://schemas.openxmlformats.org/drawingml/2006/main">
            <a:r>
              <a:t>WATADCASH: CARD: https://watadcash.com/watadcash-card.php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SERVICES: https://watadcash.com/cash-services.php</a:t>
            </a:r>
          </a:p>
          <a:p xmlns:a="http://schemas.openxmlformats.org/drawingml/2006/main">
            <a:r>
              <a:t>WATADCASH: INTERNAL: https://watadcash.com/internal-transfers.php</a:t>
            </a:r>
          </a:p>
          <a:p xmlns:a="http://schemas.openxmlformats.org/drawingml/2006/main">
            <a:r>
              <a:t>WATADCASH: HOME: https://watadcash.com/</a:t>
            </a:r>
          </a:p>
          <a:p xmlns:a="http://schemas.openxmlformats.org/drawingml/2006/main">
            <a:r>
              <a:t>WATADCASH: DOCS: https://watadcash.com/documentation/</a:t>
            </a:r>
          </a:p>
          <a:p xmlns:a="http://schemas.openxmlformats.org/drawingml/2006/main">
            <a:r>
              <a:t>WATADCASH: CARD: https://watadcash.com/watadcash-card.php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SERVICES: https://watadcash.com/cash-services.php</a:t>
            </a:r>
          </a:p>
          <a:p xmlns:a="http://schemas.openxmlformats.org/drawingml/2006/main">
            <a:r>
              <a:t>WATADCASH: INTERNAL: https://watadcash.com/internal-transfers.php</a:t>
            </a:r>
          </a:p>
          <a:p xmlns:a="http://schemas.openxmlformats.org/drawingml/2006/main">
            <a:r>
              <a:t>WATADCASH: HOME: https://watadcash.com/</a:t>
            </a:r>
          </a:p>
          <a:p xmlns:a="http://schemas.openxmlformats.org/drawingml/2006/main">
            <a:r>
              <a:t>WATADCASH: DOCS: https://watadcash.com/documentation/</a:t>
            </a:r>
          </a:p>
          <a:p xmlns:a="http://schemas.openxmlformats.org/drawingml/2006/main">
            <a:r>
              <a:t>WATADCASH: CARD: https://watadcash.com/watadcash-card.php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SERVICES: https://watadcash.com/cash-services.php</a:t>
            </a:r>
          </a:p>
          <a:p xmlns:a="http://schemas.openxmlformats.org/drawingml/2006/main">
            <a:r>
              <a:t>WATADCASH: INTERNAL: https://watadcash.com/internal-transfers.php</a:t>
            </a:r>
          </a:p>
          <a:p xmlns:a="http://schemas.openxmlformats.org/drawingml/2006/main">
            <a:r>
              <a:t>WATADCASH: HOME: https://watadcash.com/</a:t>
            </a:r>
          </a:p>
          <a:p xmlns:a="http://schemas.openxmlformats.org/drawingml/2006/main">
            <a:r>
              <a:t>WATADCASH: DOCS: https://watadcash.com/documentation/</a:t>
            </a:r>
          </a:p>
          <a:p xmlns:a="http://schemas.openxmlformats.org/drawingml/2006/main">
            <a:r>
              <a:t>WATADCASH: CARD: https://watadcash.com/watadcash-card.php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SERVICES: https://watadcash.com/cash-services.php</a:t>
            </a:r>
          </a:p>
          <a:p xmlns:a="http://schemas.openxmlformats.org/drawingml/2006/main">
            <a:r>
              <a:t>WATADCASH: INTERNAL: https://watadcash.com/internal-transfers.php</a:t>
            </a:r>
          </a:p>
          <a:p xmlns:a="http://schemas.openxmlformats.org/drawingml/2006/main">
            <a:r>
              <a:t>WATADCASH: HOME: https://watadcash.com/</a:t>
            </a:r>
          </a:p>
          <a:p xmlns:a="http://schemas.openxmlformats.org/drawingml/2006/main">
            <a:r>
              <a:t>WATADCASH: DOCS: https://watadcash.com/documentation/</a:t>
            </a:r>
          </a:p>
          <a:p xmlns:a="http://schemas.openxmlformats.org/drawingml/2006/main">
            <a:r>
              <a:t>WATADCASH: CARD: https://watadcash.com/watadcash-card.php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SERVICES: https://watadcash.com/cash-services.php</a:t>
            </a:r>
          </a:p>
          <a:p xmlns:a="http://schemas.openxmlformats.org/drawingml/2006/main">
            <a:r>
              <a:t>WATADCASH: INTERNAL: https://watadcash.com/internal-transfers.php</a:t>
            </a:r>
          </a:p>
          <a:p xmlns:a="http://schemas.openxmlformats.org/drawingml/2006/main">
            <a:r>
              <a:t>WATADCASH: HOME: https://watadcash.com/</a:t>
            </a:r>
          </a:p>
          <a:p xmlns:a="http://schemas.openxmlformats.org/drawingml/2006/main">
            <a:r>
              <a:t>WATADCASH: DOCS: https://watadcash.com/documentation/</a:t>
            </a:r>
          </a:p>
          <a:p xmlns:a="http://schemas.openxmlformats.org/drawingml/2006/main">
            <a:r>
              <a:t>WATADCASH: CARD: https://watadcash.com/watadcash-card.php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SERVICES: https://watadcash.com/cash-services.php</a:t>
            </a:r>
          </a:p>
          <a:p xmlns:a="http://schemas.openxmlformats.org/drawingml/2006/main">
            <a:r>
              <a:t>WATADCASH: INTERNAL: https://watadcash.com/internal-transfers.php</a:t>
            </a:r>
          </a:p>
          <a:p xmlns:a="http://schemas.openxmlformats.org/drawingml/2006/main">
            <a:r>
              <a:t>WATADCASH: HOME: https://watadcash.com/</a:t>
            </a:r>
          </a:p>
          <a:p xmlns:a="http://schemas.openxmlformats.org/drawingml/2006/main">
            <a:r>
              <a:t>WATADCASH: DOCS: https://watadcash.com/documentation/</a:t>
            </a:r>
          </a:p>
          <a:p xmlns:a="http://schemas.openxmlformats.org/drawingml/2006/main">
            <a:r>
              <a:t>WATADCASH: CARD: https://watadcash.com/watadcash-card.php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SERVICES: https://watadcash.com/cash-services.php</a:t>
            </a:r>
          </a:p>
          <a:p xmlns:a="http://schemas.openxmlformats.org/drawingml/2006/main">
            <a:r>
              <a:t>WATADCASH: INTERNAL: https://watadcash.com/internal-transfers.php</a:t>
            </a:r>
          </a:p>
          <a:p xmlns:a="http://schemas.openxmlformats.org/drawingml/2006/main">
            <a:r>
              <a:t>WATADCASH: HOME: https://watadcash.com/</a:t>
            </a:r>
          </a:p>
          <a:p xmlns:a="http://schemas.openxmlformats.org/drawingml/2006/main">
            <a:r>
              <a:t>WATADCASH: DOCS: https://watadcash.com/documentation/</a:t>
            </a:r>
          </a:p>
          <a:p xmlns:a="http://schemas.openxmlformats.org/drawingml/2006/main">
            <a:r>
              <a:t>WATADCASH: CARD: https://watadcash.com/watadcash-card.php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SERVICES: https://watadcash.com/cash-services.php</a:t>
            </a:r>
          </a:p>
          <a:p xmlns:a="http://schemas.openxmlformats.org/drawingml/2006/main">
            <a:r>
              <a:t>WATADCASH: INTERNAL: https://watadcash.com/internal-transfers.php</a:t>
            </a:r>
          </a:p>
          <a:p xmlns:a="http://schemas.openxmlformats.org/drawingml/2006/main">
            <a:r>
              <a:t>WATADCASH: HOME: https://watadcash.com/</a:t>
            </a:r>
          </a:p>
          <a:p xmlns:a="http://schemas.openxmlformats.org/drawingml/2006/main">
            <a:r>
              <a:t>WATADCASH: DOCS: https://watadcash.com/documentation/</a:t>
            </a:r>
          </a:p>
          <a:p xmlns:a="http://schemas.openxmlformats.org/drawingml/2006/main">
            <a:r>
              <a:t>WATADCASH: CARD: https://watadcash.com/watadcash-card.php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SERVICES: https://watadcash.com/cash-services.php</a:t>
            </a:r>
          </a:p>
          <a:p xmlns:a="http://schemas.openxmlformats.org/drawingml/2006/main">
            <a:r>
              <a:t>WATADCASH: INTERNAL: https://watadcash.com/internal-transfers.php</a:t>
            </a:r>
          </a:p>
          <a:p xmlns:a="http://schemas.openxmlformats.org/drawingml/2006/main">
            <a:r>
              <a:t>WATADCASH: HOME: https://watadcash.com/</a:t>
            </a:r>
          </a:p>
          <a:p xmlns:a="http://schemas.openxmlformats.org/drawingml/2006/main">
            <a:r>
              <a:t>WATADCASH: DOCS: https://watadcash.com/documentation/</a:t>
            </a:r>
          </a:p>
          <a:p xmlns:a="http://schemas.openxmlformats.org/drawingml/2006/main">
            <a:r>
              <a:t>WATADCASH: CARD: https://watadcash.com/watadcash-card.php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SERVICES: https://watadcash.com/cash-services.php</a:t>
            </a:r>
          </a:p>
          <a:p xmlns:a="http://schemas.openxmlformats.org/drawingml/2006/main">
            <a:r>
              <a:t>WATADCASH: INTERNAL: https://watadcash.com/internal-transfers.php</a:t>
            </a:r>
          </a:p>
          <a:p xmlns:a="http://schemas.openxmlformats.org/drawingml/2006/main">
            <a:r>
              <a:t>WATADCASH: HOME: https://watadcash.com/</a:t>
            </a:r>
          </a:p>
          <a:p xmlns:a="http://schemas.openxmlformats.org/drawingml/2006/main">
            <a:r>
              <a:t>WATADCASH: DOCS: https://watadcash.com/documentation/</a:t>
            </a:r>
          </a:p>
          <a:p xmlns:a="http://schemas.openxmlformats.org/drawingml/2006/main">
            <a:r>
              <a:t>WATADCASH: CARD: https://watadcash.com/watadcash-card.php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SERVICES: https://watadcash.com/cash-services.php</a:t>
            </a:r>
          </a:p>
          <a:p xmlns:a="http://schemas.openxmlformats.org/drawingml/2006/main">
            <a:r>
              <a:t>WATADCASH: INTERNAL: https://watadcash.com/internal-transfers.php</a:t>
            </a:r>
          </a:p>
          <a:p xmlns:a="http://schemas.openxmlformats.org/drawingml/2006/main">
            <a:r>
              <a:t>WATADCASH: HOME: https://watadcash.com/</a:t>
            </a:r>
          </a:p>
          <a:p xmlns:a="http://schemas.openxmlformats.org/drawingml/2006/main">
            <a:r>
              <a:t>WATADCASH: DOCS: https://watadcash.com/documentation/</a:t>
            </a:r>
          </a:p>
          <a:p xmlns:a="http://schemas.openxmlformats.org/drawingml/2006/main">
            <a:r>
              <a:t>WATADCASH: CARD: https://watadcash.com/watadcash-card.php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3ad5a43d06d4ab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6d5e036e2f8418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c00e13933a04ca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2cfececa5394d6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d5c532b7065431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e92b89d90f54b0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2D59FDA-4F68-4EC6-8AAD-3CBE65ED2C9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C7A81A3-92C8-45D4-8285-36AA34B60B6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8FB5F93-2CD8-48D5-8F1A-0879956601F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6FE4932-CF41-45F4-8229-8AB32568F96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4A22440-C513-4251-94DF-BDD2448B1D8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2B7BE7F-D597-425D-A8A9-BA10A3EBA3A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03B460A-5AA6-4611-9610-EFF47AFFB96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92C9FE5-A517-4635-84B7-FD369DFE23C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6BD79D1-4948-415A-972E-67699F32C5B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371FED9-7990-47AF-A399-42029A134D4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ea22158b7214fed" /><Relationship Type="http://schemas.openxmlformats.org/officeDocument/2006/relationships/slideLayout" Target="/ppt/slideLayouts/slideLayout1.xml" Id="R8b6b986d91fe45cf" /><Relationship Type="http://schemas.openxmlformats.org/officeDocument/2006/relationships/slideLayout" Target="/ppt/slideLayouts/slideLayout2.xml" Id="R56f5384498494263" /><Relationship Type="http://schemas.openxmlformats.org/officeDocument/2006/relationships/slideLayout" Target="/ppt/slideLayouts/slideLayout3.xml" Id="R106f807f0b1e488f" /><Relationship Type="http://schemas.openxmlformats.org/officeDocument/2006/relationships/slideLayout" Target="/ppt/slideLayouts/slideLayout4.xml" Id="R35aeb1235194425e" /><Relationship Type="http://schemas.openxmlformats.org/officeDocument/2006/relationships/slideLayout" Target="/ppt/slideLayouts/slideLayout5.xml" Id="Raa9ae4dbe5e54277" /><Relationship Type="http://schemas.openxmlformats.org/officeDocument/2006/relationships/slideLayout" Target="/ppt/slideLayouts/slideLayout6.xml" Id="Rfd95784ccf8a435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b6b986d91fe45cf"/>
    <p:sldLayoutId xmlns:r="http://schemas.openxmlformats.org/officeDocument/2006/relationships" id="2147483650" r:id="R56f5384498494263"/>
    <p:sldLayoutId xmlns:r="http://schemas.openxmlformats.org/officeDocument/2006/relationships" id="2147483651" r:id="R106f807f0b1e488f"/>
    <p:sldLayoutId xmlns:r="http://schemas.openxmlformats.org/officeDocument/2006/relationships" id="2147483652" r:id="R35aeb1235194425e"/>
    <p:sldLayoutId xmlns:r="http://schemas.openxmlformats.org/officeDocument/2006/relationships" id="2147483653" r:id="Raa9ae4dbe5e54277"/>
    <p:sldLayoutId xmlns:r="http://schemas.openxmlformats.org/officeDocument/2006/relationships" id="2147483654" r:id="Rfd95784ccf8a435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6880121fbb34d1c" /><Relationship Type="http://schemas.openxmlformats.org/officeDocument/2006/relationships/image" Target="/ppt/media/image.png" Id="Rb6a278162d0b4676" /><Relationship Type="http://schemas.openxmlformats.org/officeDocument/2006/relationships/image" Target="/ppt/media/image2.png" Id="R42140f6ac0ad4bc7" /><Relationship Type="http://schemas.openxmlformats.org/officeDocument/2006/relationships/notesSlide" Target="/ppt/notesSlides/notesSlide1.xml" Id="Re696b49b05114d8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d973a8324eb4abe" /><Relationship Type="http://schemas.openxmlformats.org/officeDocument/2006/relationships/image" Target="/ppt/media/image3.png" Id="R1fd37f57fba345c5" /><Relationship Type="http://schemas.openxmlformats.org/officeDocument/2006/relationships/notesSlide" Target="/ppt/notesSlides/notesSlide2.xml" Id="Rec26dfd84cdd46e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8aedb36600a4ca1" /><Relationship Type="http://schemas.openxmlformats.org/officeDocument/2006/relationships/image" Target="/ppt/media/image4.png" Id="R78f34d89759343af" /><Relationship Type="http://schemas.openxmlformats.org/officeDocument/2006/relationships/notesSlide" Target="/ppt/notesSlides/notesSlide3.xml" Id="Rd6e9297a8436443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be49cee1b3e45d3" /><Relationship Type="http://schemas.openxmlformats.org/officeDocument/2006/relationships/image" Target="/ppt/media/image5.png" Id="R5ba3753dc10448bf" /><Relationship Type="http://schemas.openxmlformats.org/officeDocument/2006/relationships/notesSlide" Target="/ppt/notesSlides/notesSlide4.xml" Id="Ra5a88ea4328e461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e7d1adb61d74c73" /><Relationship Type="http://schemas.openxmlformats.org/officeDocument/2006/relationships/image" Target="/ppt/media/image6.png" Id="R334c7efaac894e9a" /><Relationship Type="http://schemas.openxmlformats.org/officeDocument/2006/relationships/notesSlide" Target="/ppt/notesSlides/notesSlide5.xml" Id="R3b22d2c988bd45eb"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d39f6d2c1604d59" /><Relationship Type="http://schemas.openxmlformats.org/officeDocument/2006/relationships/image" Target="/ppt/media/image7.png" Id="Rb815c614f283410c" /><Relationship Type="http://schemas.openxmlformats.org/officeDocument/2006/relationships/notesSlide" Target="/ppt/notesSlides/notesSlide6.xml" Id="R7aaa663723d647f2"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2ab38167f8384b95" /><Relationship Type="http://schemas.openxmlformats.org/officeDocument/2006/relationships/image" Target="/ppt/media/image8.png" Id="R0c69a0c63e324f78" /><Relationship Type="http://schemas.openxmlformats.org/officeDocument/2006/relationships/notesSlide" Target="/ppt/notesSlides/notesSlide7.xml" Id="R3a868a326b534abd"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338d5357aac94251" /><Relationship Type="http://schemas.openxmlformats.org/officeDocument/2006/relationships/image" Target="/ppt/media/image9.png" Id="R822b75bdd79f44bd" /><Relationship Type="http://schemas.openxmlformats.org/officeDocument/2006/relationships/notesSlide" Target="/ppt/notesSlides/notesSlide8.xml" Id="Rff5058b7b2fb4c5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3885da2155404b4a" /><Relationship Type="http://schemas.openxmlformats.org/officeDocument/2006/relationships/image" Target="/ppt/media/image10.png" Id="Rda93853c49f74c4d" /><Relationship Type="http://schemas.openxmlformats.org/officeDocument/2006/relationships/notesSlide" Target="/ppt/notesSlides/notesSlide9.xml" Id="R5c03a43ad40a409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23c30cfb889d45b7" /><Relationship Type="http://schemas.openxmlformats.org/officeDocument/2006/relationships/image" Target="/ppt/media/image11.png" Id="R93008f864fdc441b" /><Relationship Type="http://schemas.openxmlformats.org/officeDocument/2006/relationships/notesSlide" Target="/ppt/notesSlides/notesSlide10.xml" Id="R1b347b73ef45417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0d2ba5086bbb42d7" /><Relationship Type="http://schemas.openxmlformats.org/officeDocument/2006/relationships/image" Target="/ppt/media/image12.png" Id="Rdabf1301e85843e1" /><Relationship Type="http://schemas.openxmlformats.org/officeDocument/2006/relationships/hyperlink" Target="https://watadcash.com/cash-services.php" TargetMode="External" Id="Rbbf8fdf940b24037" /><Relationship Type="http://schemas.openxmlformats.org/officeDocument/2006/relationships/hyperlink" Target="https://watadcash.com/internal-transfers.php" TargetMode="External" Id="Rf479426fbbb848c3" /><Relationship Type="http://schemas.openxmlformats.org/officeDocument/2006/relationships/hyperlink" Target="https://watadcash.com/" TargetMode="External" Id="Rdf81eeb0a51142f3" /><Relationship Type="http://schemas.openxmlformats.org/officeDocument/2006/relationships/hyperlink" Target="https://watadcash.com/documentation/" TargetMode="External" Id="R8909d22063ef440c" /><Relationship Type="http://schemas.openxmlformats.org/officeDocument/2006/relationships/hyperlink" Target="https://watadcash.com/watadcash-card.php" TargetMode="External" Id="R834040d7d5a74ba1" /><Relationship Type="http://schemas.openxmlformats.org/officeDocument/2006/relationships/notesSlide" Target="/ppt/notesSlides/notesSlide11.xml" Id="R8a3aee577e604e0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0d1f9daafff7429b" /><Relationship Type="http://schemas.openxmlformats.org/officeDocument/2006/relationships/image" Target="/ppt/media/image13.png" Id="R623b6660e3784d73" /><Relationship Type="http://schemas.openxmlformats.org/officeDocument/2006/relationships/hyperlink" Target="https://watadcash.com/journal/watadcash-syria-service-map/" TargetMode="External" Id="R5d99f462ff634f8a" /><Relationship Type="http://schemas.openxmlformats.org/officeDocument/2006/relationships/notesSlide" Target="/ppt/notesSlides/notesSlide12.xml" Id="R8196a418f8904e4e" /></Relationships>
</file>

<file path=ppt/slides/slide1.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F82C01F0-8E52-403E-9CB2-16F2AB85638F}"/>
              </a:ext>
            </a:extLst>
          </p:cNvPr>
          <p:cNvPicPr>
            <a:picLocks xmlns:a="http://schemas.openxmlformats.org/drawingml/2006/main" noChangeAspect="1"/>
          </p:cNvPicPr>
          <p:nvPr/>
        </p:nvPicPr>
        <p:blipFill>
          <a:blip xmlns:r="http://schemas.openxmlformats.org/officeDocument/2006/relationships" xmlns:a="http://schemas.openxmlformats.org/drawingml/2006/main" r:embed="Rb6a278162d0b4676"/>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3FB233F-F31F-4517-9C9D-31080B096B76}"/>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8B41D7EA-49A5-4C63-BBB5-2A18D7376DE7}"/>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91F99C27-6BE0-4D79-BAEA-9CEE46C5ABB1}"/>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01</a:t>
            </a:r>
          </a:p>
        </p:txBody>
      </p:sp>
      <p:sp>
        <p:nvSpPr>
          <p:cNvPr id="5" name="deck-title">
            <a:extLst xmlns:a="http://schemas.openxmlformats.org/drawingml/2006/main">
              <a:ext uri="{FF2B5EF4-FFF2-40B4-BE49-F238E27FC236}">
                <a16:creationId xmlns:a16="http://schemas.microsoft.com/office/drawing/2014/main" id="{B9D5A09A-74AD-482C-84EF-CC3469A0A3E6}"/>
              </a:ext>
            </a:extLst>
          </p:cNvPr>
          <p:cNvSpPr>
            <a:spLocks xmlns:a="http://schemas.openxmlformats.org/drawingml/2006/main" noGrp="1"/>
          </p:cNvSpPr>
          <p:nvPr/>
        </p:nvSpPr>
        <p:spPr>
          <a:xfrm xmlns:a="http://schemas.openxmlformats.org/drawingml/2006/main">
            <a:off x="6324600" y="1600200"/>
            <a:ext cx="52387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3000" b="1">
                <a:solidFill>
                  <a:srgbClr val="182129"/>
                </a:solidFill>
                <a:latin typeface="Arial"/>
                <a:ea typeface="Arial"/>
                <a:cs typeface="Arial"/>
              </a:defRPr>
            </a:defPPr>
          </a:lstStyle>
          <a:p xmlns:a="http://schemas.openxmlformats.org/drawingml/2006/main">
            <a:pPr algn="r" rtl="1">
              <a:defRPr sz="3000" b="1" lang="ar-SA">
                <a:solidFill>
                  <a:srgbClr val="182129"/>
                </a:solidFill>
                <a:latin typeface="Arial"/>
                <a:ea typeface="Arial"/>
                <a:cs typeface="Arial"/>
              </a:defRPr>
            </a:pPr>
            <a:r>
              <a:rPr sz="3000" b="1" lang="ar-SA">
                <a:solidFill>
                  <a:srgbClr val="182129"/>
                </a:solidFill>
                <a:latin typeface="Arial"/>
                <a:ea typeface="Arial"/>
                <a:cs typeface="Arial"/>
                <a:rtl val="1"/>
              </a:rPr>
              <a:t>المحافظ والخدمات الرقمية في سوريا</a:t>
            </a:r>
            <a:endParaRPr lang="ar-SA">
              <a:cs typeface="Arial"/>
            </a:endParaRPr>
          </a:p>
        </p:txBody>
      </p:sp>
      <p:sp>
        <p:nvSpPr>
          <p:cNvPr id="6" name="">
            <a:extLst xmlns:a="http://schemas.openxmlformats.org/drawingml/2006/main">
              <a:ext uri="{FF2B5EF4-FFF2-40B4-BE49-F238E27FC236}">
                <a16:creationId xmlns:a16="http://schemas.microsoft.com/office/drawing/2014/main" id="{FAFFAF5C-1403-401C-89C9-B4D07D109A72}"/>
              </a:ext>
            </a:extLst>
          </p:cNvPr>
          <p:cNvSpPr>
            <a:spLocks xmlns:a="http://schemas.openxmlformats.org/drawingml/2006/main" noGrp="1"/>
          </p:cNvSpPr>
          <p:nvPr/>
        </p:nvSpPr>
        <p:spPr>
          <a:xfrm xmlns:a="http://schemas.openxmlformats.org/drawingml/2006/main">
            <a:off x="6324600" y="3705225"/>
            <a:ext cx="11430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7" name="deck-description">
            <a:extLst xmlns:a="http://schemas.openxmlformats.org/drawingml/2006/main">
              <a:ext uri="{FF2B5EF4-FFF2-40B4-BE49-F238E27FC236}">
                <a16:creationId xmlns:a16="http://schemas.microsoft.com/office/drawing/2014/main" id="{47565FB4-F06B-4F63-AE21-5E4FBC06287B}"/>
              </a:ext>
            </a:extLst>
          </p:cNvPr>
          <p:cNvSpPr>
            <a:spLocks xmlns:a="http://schemas.openxmlformats.org/drawingml/2006/main" noGrp="1"/>
          </p:cNvSpPr>
          <p:nvPr/>
        </p:nvSpPr>
        <p:spPr>
          <a:xfrm xmlns:a="http://schemas.openxmlformats.org/drawingml/2006/main">
            <a:off x="6324600" y="4029075"/>
            <a:ext cx="5238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800" b="0">
                <a:solidFill>
                  <a:srgbClr val="182129"/>
                </a:solidFill>
                <a:latin typeface="Arial"/>
                <a:ea typeface="Arial"/>
                <a:cs typeface="Arial"/>
              </a:defRPr>
            </a:defPPr>
          </a:lstStyle>
          <a:p xmlns:a="http://schemas.openxmlformats.org/drawingml/2006/main">
            <a:pPr algn="r" rtl="1">
              <a:defRPr sz="1800" b="0" lang="ar-SA">
                <a:solidFill>
                  <a:srgbClr val="182129"/>
                </a:solidFill>
                <a:latin typeface="Arial"/>
                <a:ea typeface="Arial"/>
                <a:cs typeface="Arial"/>
              </a:defRPr>
            </a:pPr>
            <a:r>
              <a:rPr sz="1800" b="0" lang="ar-SA">
                <a:solidFill>
                  <a:srgbClr val="182129"/>
                </a:solidFill>
                <a:latin typeface="Arial"/>
                <a:ea typeface="Arial"/>
                <a:cs typeface="Arial"/>
              </a:rPr>
              <a:t>تعرف إلى فئات خدمات وتد كاش المعلنة: المحافظ والتحويلات وUSDT والبطاقات وأدوات التجار، مع حدود الإتاحة والفرق بين الخدمات الحالية والقادمة.</a:t>
            </a:r>
            <a:endParaRPr lang="ar-SA">
              <a:cs typeface="Arial"/>
            </a:endParaRPr>
          </a:p>
        </p:txBody>
      </p:sp>
      <p:pic>
        <p:nvPicPr>
          <p:cNvPr id="8" name="">
            <a:extLst xmlns:a="http://schemas.openxmlformats.org/drawingml/2006/main">
              <a:ext uri="{FF2B5EF4-FFF2-40B4-BE49-F238E27FC236}">
                <a16:creationId xmlns:a16="http://schemas.microsoft.com/office/drawing/2014/main" id="{1232F3D3-5BB9-4FF3-9AEE-4FE335717B53}"/>
              </a:ext>
            </a:extLst>
          </p:cNvPr>
          <p:cNvPicPr>
            <a:picLocks xmlns:a="http://schemas.openxmlformats.org/drawingml/2006/main" noChangeAspect="1"/>
          </p:cNvPicPr>
          <p:nvPr/>
        </p:nvPicPr>
        <p:blipFill>
          <a:blip xmlns:r="http://schemas.openxmlformats.org/officeDocument/2006/relationships" xmlns:a="http://schemas.openxmlformats.org/drawingml/2006/main" r:embed="R42140f6ac0ad4bc7"/>
          <a:stretch xmlns:a="http://schemas.openxmlformats.org/drawingml/2006/main"/>
        </p:blipFill>
        <p:spPr>
          <a:xfrm xmlns:a="http://schemas.openxmlformats.org/drawingml/2006/main">
            <a:off x="609600" y="2108437"/>
            <a:ext cx="5048250" cy="2841150"/>
          </a:xfrm>
          <a:prstGeom xmlns:a="http://schemas.openxmlformats.org/drawingml/2006/main" prst="rect">
            <a:avLst/>
          </a:prstGeom>
        </p:spPr>
      </p:pic>
    </p:spTree>
    <p:extLst>
      <p:ext uri="{BB962C8B-B14F-4D97-AF65-F5344CB8AC3E}">
        <p14:creationId xmlns:p14="http://schemas.microsoft.com/office/powerpoint/2010/main" val="1058573775"/>
      </p:ext>
    </p:extLst>
  </p:cSld>
</p:sld>
</file>

<file path=ppt/slides/slide2.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DEE3CDAF-7AEB-462D-95BB-B84A41876B27}"/>
              </a:ext>
            </a:extLst>
          </p:cNvPr>
          <p:cNvPicPr>
            <a:picLocks xmlns:a="http://schemas.openxmlformats.org/drawingml/2006/main" noChangeAspect="1"/>
          </p:cNvPicPr>
          <p:nvPr/>
        </p:nvPicPr>
        <p:blipFill>
          <a:blip xmlns:r="http://schemas.openxmlformats.org/officeDocument/2006/relationships" xmlns:a="http://schemas.openxmlformats.org/drawingml/2006/main" r:embed="R1fd37f57fba345c5"/>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EE78263-23DB-4CB1-8603-52A733E23680}"/>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8B96CA5A-EAF1-4185-B019-8C03D5A93F85}"/>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50C24F54-B186-4F09-B8F4-AB7D33E093C1}"/>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02</a:t>
            </a:r>
          </a:p>
        </p:txBody>
      </p:sp>
      <p:sp>
        <p:nvSpPr>
          <p:cNvPr id="5" name="heading">
            <a:extLst xmlns:a="http://schemas.openxmlformats.org/drawingml/2006/main">
              <a:ext uri="{FF2B5EF4-FFF2-40B4-BE49-F238E27FC236}">
                <a16:creationId xmlns:a16="http://schemas.microsoft.com/office/drawing/2014/main" id="{81E341E8-7D7A-45A7-8E13-87EAC08C1A20}"/>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700" b="1">
                <a:solidFill>
                  <a:srgbClr val="182129"/>
                </a:solidFill>
                <a:latin typeface="Arial"/>
                <a:ea typeface="Arial"/>
                <a:cs typeface="Arial"/>
              </a:defRPr>
            </a:defPPr>
          </a:lstStyle>
          <a:p xmlns:a="http://schemas.openxmlformats.org/drawingml/2006/main">
            <a:pPr algn="r" rtl="1">
              <a:defRPr sz="2700" b="1" lang="ar-SA">
                <a:solidFill>
                  <a:srgbClr val="182129"/>
                </a:solidFill>
                <a:latin typeface="Arial"/>
                <a:ea typeface="Arial"/>
                <a:cs typeface="Arial"/>
              </a:defRPr>
            </a:pPr>
            <a:r>
              <a:rPr sz="2700" b="1" lang="ar-SA">
                <a:solidFill>
                  <a:srgbClr val="182129"/>
                </a:solidFill>
                <a:latin typeface="Arial"/>
                <a:ea typeface="Arial"/>
                <a:cs typeface="Arial"/>
                <a:rtl val="1"/>
              </a:rPr>
              <a:t>ابدأ من النتيجة المطلوبة</a:t>
            </a:r>
            <a:endParaRPr lang="ar-SA">
              <a:cs typeface="Arial"/>
            </a:endParaRPr>
          </a:p>
        </p:txBody>
      </p:sp>
      <p:sp>
        <p:nvSpPr>
          <p:cNvPr id="6" name="body">
            <a:extLst xmlns:a="http://schemas.openxmlformats.org/drawingml/2006/main">
              <a:ext uri="{FF2B5EF4-FFF2-40B4-BE49-F238E27FC236}">
                <a16:creationId xmlns:a16="http://schemas.microsoft.com/office/drawing/2014/main" id="{D86F2498-8854-4769-895B-56E20217837E}"/>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75" b="0">
                <a:solidFill>
                  <a:srgbClr val="182129"/>
                </a:solidFill>
                <a:latin typeface="Arial"/>
                <a:ea typeface="Arial"/>
                <a:cs typeface="Arial"/>
              </a:defRPr>
            </a:defPPr>
          </a:lstStyle>
          <a:p xmlns:a="http://schemas.openxmlformats.org/drawingml/2006/main">
            <a:pPr algn="r" rtl="1">
              <a:defRPr sz="2175" b="0" lang="ar-SA">
                <a:solidFill>
                  <a:srgbClr val="182129"/>
                </a:solidFill>
                <a:latin typeface="Arial"/>
                <a:ea typeface="Arial"/>
                <a:cs typeface="Arial"/>
              </a:defRPr>
            </a:pPr>
            <a:r>
              <a:rPr sz="2175" b="0" lang="ar-SA">
                <a:solidFill>
                  <a:srgbClr val="182129"/>
                </a:solidFill>
                <a:latin typeface="Arial"/>
                <a:ea typeface="Arial"/>
                <a:cs typeface="Arial"/>
                <a:rtl val="1"/>
              </a:rPr>
              <a:t>تجمع وتد كاش في موقعها صفحات للمحافظ والتحويلات والأصول الرقمية والبطاقات وأدوات التجار. الاستفادة من هذا التنوع تبدأ باختيار النتيجة التي تحتاجها، ثم مراجعة المسار المتاح والشروط التي تخص حسابك. هذه خريطة قراءة للمستخدم السوري، وليست وعدًا بتوفر كل منتج أو اتجاه أو بلد لكل مستخدم. كما أن قصة العلامة منذ 2024 لا تعني أن جميع الخدمات الحالية كانت مفعلة منذ ذلك التاريخ أو أنها تخضع لترخيص واحد موحد.</a:t>
            </a:r>
            <a:endParaRPr lang="ar-SA">
              <a:cs typeface="Arial"/>
            </a:endParaRPr>
          </a:p>
        </p:txBody>
      </p:sp>
    </p:spTree>
    <p:extLst>
      <p:ext uri="{BB962C8B-B14F-4D97-AF65-F5344CB8AC3E}">
        <p14:creationId xmlns:p14="http://schemas.microsoft.com/office/powerpoint/2010/main" val="112886887"/>
      </p:ext>
    </p:extLst>
  </p:cSld>
</p:sld>
</file>

<file path=ppt/slides/slide3.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FB6ADE72-5C22-4829-B948-E3D2435DA9FB}"/>
              </a:ext>
            </a:extLst>
          </p:cNvPr>
          <p:cNvPicPr>
            <a:picLocks xmlns:a="http://schemas.openxmlformats.org/drawingml/2006/main" noChangeAspect="1"/>
          </p:cNvPicPr>
          <p:nvPr/>
        </p:nvPicPr>
        <p:blipFill>
          <a:blip xmlns:r="http://schemas.openxmlformats.org/officeDocument/2006/relationships" xmlns:a="http://schemas.openxmlformats.org/drawingml/2006/main" r:embed="R78f34d89759343af"/>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C3C8C21-FE8A-4521-9FBB-EDCEFEA85EBD}"/>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622014B4-E5F6-4DBA-8922-7A2203A61767}"/>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2B43BF2C-4C0E-4D43-AB27-AEFFD6D11FB7}"/>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03</a:t>
            </a:r>
          </a:p>
        </p:txBody>
      </p:sp>
      <p:sp>
        <p:nvSpPr>
          <p:cNvPr id="5" name="heading">
            <a:extLst xmlns:a="http://schemas.openxmlformats.org/drawingml/2006/main">
              <a:ext uri="{FF2B5EF4-FFF2-40B4-BE49-F238E27FC236}">
                <a16:creationId xmlns:a16="http://schemas.microsoft.com/office/drawing/2014/main" id="{EFB7449A-32C5-4265-B209-9375B6A2A28D}"/>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700" b="1">
                <a:solidFill>
                  <a:srgbClr val="182129"/>
                </a:solidFill>
                <a:latin typeface="Arial"/>
                <a:ea typeface="Arial"/>
                <a:cs typeface="Arial"/>
              </a:defRPr>
            </a:defPPr>
          </a:lstStyle>
          <a:p xmlns:a="http://schemas.openxmlformats.org/drawingml/2006/main">
            <a:pPr algn="r" rtl="1">
              <a:defRPr sz="2700" b="1" lang="ar-SA">
                <a:solidFill>
                  <a:srgbClr val="182129"/>
                </a:solidFill>
                <a:latin typeface="Arial"/>
                <a:ea typeface="Arial"/>
                <a:cs typeface="Arial"/>
              </a:defRPr>
            </a:pPr>
            <a:r>
              <a:rPr sz="2700" b="1" lang="ar-SA">
                <a:solidFill>
                  <a:srgbClr val="182129"/>
                </a:solidFill>
                <a:latin typeface="Arial"/>
                <a:ea typeface="Arial"/>
                <a:cs typeface="Arial"/>
                <a:rtl val="1"/>
              </a:rPr>
              <a:t>ابدأ بالغرض بدل قائمة الأسماء</a:t>
            </a:r>
            <a:endParaRPr lang="ar-SA">
              <a:cs typeface="Arial"/>
            </a:endParaRPr>
          </a:p>
        </p:txBody>
      </p:sp>
      <p:sp>
        <p:nvSpPr>
          <p:cNvPr id="6" name="body">
            <a:extLst xmlns:a="http://schemas.openxmlformats.org/drawingml/2006/main">
              <a:ext uri="{FF2B5EF4-FFF2-40B4-BE49-F238E27FC236}">
                <a16:creationId xmlns:a16="http://schemas.microsoft.com/office/drawing/2014/main" id="{01FF3590-0BDF-4D48-B9F1-FE5ABFC0CC72}"/>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950" b="0">
                <a:solidFill>
                  <a:srgbClr val="182129"/>
                </a:solidFill>
                <a:latin typeface="Arial"/>
                <a:ea typeface="Arial"/>
                <a:cs typeface="Arial"/>
              </a:defRPr>
            </a:defPPr>
          </a:lstStyle>
          <a:p xmlns:a="http://schemas.openxmlformats.org/drawingml/2006/main">
            <a:pPr algn="r" rtl="1">
              <a:defRPr sz="1950" b="0" lang="ar-SA">
                <a:solidFill>
                  <a:srgbClr val="182129"/>
                </a:solidFill>
                <a:latin typeface="Arial"/>
                <a:ea typeface="Arial"/>
                <a:cs typeface="Arial"/>
              </a:defRPr>
            </a:pPr>
            <a:r>
              <a:rPr sz="1950" b="0" lang="ar-SA">
                <a:solidFill>
                  <a:srgbClr val="182129"/>
                </a:solidFill>
                <a:latin typeface="Arial"/>
                <a:ea typeface="Arial"/>
                <a:cs typeface="Arial"/>
              </a:rPr>
              <a:t>هل تريد إرسال قيمة إلى مستفيد، أم دفع خدمة عبر الإنترنت، أم إدارة تحصيل متجر، أم فهم فاتورة إيداع؟ هذه أغراض مختلفة وقد تقود إلى صفحات وشروط مختلفة. اختر الصفحة التي تصف غرضك بدقة بدل استخدام منتج وسيط لمجرد أنه معروف. وجود USDT أو بطاقة في القائمة لا يعني أنك تحتاجهما لدفع فاتورة محلية يمكن تسويتها مباشرة بوسيلة مؤهلة.</a:t>
            </a:r>
            <a:endParaRPr lang="ar-SA">
              <a:cs typeface="Arial"/>
            </a:endParaRPr>
          </a:p>
          <a:p xmlns:a="http://schemas.openxmlformats.org/drawingml/2006/main">
            <a:r>
              <a:t/>
            </a:r>
          </a:p>
          <a:p xmlns:a="http://schemas.openxmlformats.org/drawingml/2006/main">
            <a:pPr algn="r" rtl="1">
              <a:defRPr sz="1950" b="0" lang="ar-SA">
                <a:solidFill>
                  <a:srgbClr val="182129"/>
                </a:solidFill>
                <a:latin typeface="Arial"/>
                <a:ea typeface="Arial"/>
                <a:cs typeface="Arial"/>
              </a:defRPr>
            </a:pPr>
            <a:r>
              <a:rPr sz="1950" b="0" lang="ar-SA">
                <a:solidFill>
                  <a:srgbClr val="182129"/>
                </a:solidFill>
                <a:latin typeface="Arial"/>
                <a:ea typeface="Arial"/>
                <a:cs typeface="Arial"/>
                <a:rtl val="1"/>
              </a:rPr>
              <a:t>راجع أيضًا من سيكون المستفيد النهائي وأين سيستخدم القيمة. رصيد داخل حساب ليس بالضرورة حوالة قابلة للتحصيل نقدًا، والبطاقة وسيلة دفع تخضع لشروط قبول، والمحفظة ليست مرادفًا لحساب مصرفي. عندما تحدد النتيجة، يصبح السؤال عن التكلفة والإثبات والإتاحة أوضح، وتقل احتمالات شراء منتج لا يخدم الاستخدام الذي قصدته.</a:t>
            </a:r>
            <a:endParaRPr lang="ar-SA">
              <a:cs typeface="Arial"/>
            </a:endParaRPr>
          </a:p>
        </p:txBody>
      </p:sp>
    </p:spTree>
    <p:extLst>
      <p:ext uri="{BB962C8B-B14F-4D97-AF65-F5344CB8AC3E}">
        <p14:creationId xmlns:p14="http://schemas.microsoft.com/office/powerpoint/2010/main" val="1707340471"/>
      </p:ext>
    </p:extLst>
  </p:cSld>
</p:sld>
</file>

<file path=ppt/slides/slide4.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940346BA-059A-4767-AFFD-BD1330C33F6A}"/>
              </a:ext>
            </a:extLst>
          </p:cNvPr>
          <p:cNvPicPr>
            <a:picLocks xmlns:a="http://schemas.openxmlformats.org/drawingml/2006/main" noChangeAspect="1"/>
          </p:cNvPicPr>
          <p:nvPr/>
        </p:nvPicPr>
        <p:blipFill>
          <a:blip xmlns:r="http://schemas.openxmlformats.org/officeDocument/2006/relationships" xmlns:a="http://schemas.openxmlformats.org/drawingml/2006/main" r:embed="R5ba3753dc10448bf"/>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6BF0DB7-9290-465E-9290-AA2628B664FA}"/>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8FB26804-9F0F-40B4-832E-A45D8FA9EC0F}"/>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2F9BCCD7-87D4-4F05-9C8B-38D812BE2322}"/>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04</a:t>
            </a:r>
          </a:p>
        </p:txBody>
      </p:sp>
      <p:sp>
        <p:nvSpPr>
          <p:cNvPr id="5" name="heading">
            <a:extLst xmlns:a="http://schemas.openxmlformats.org/drawingml/2006/main">
              <a:ext uri="{FF2B5EF4-FFF2-40B4-BE49-F238E27FC236}">
                <a16:creationId xmlns:a16="http://schemas.microsoft.com/office/drawing/2014/main" id="{4F27B760-FFBD-4EE4-9826-24EA342B7D72}"/>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700" b="1">
                <a:solidFill>
                  <a:srgbClr val="182129"/>
                </a:solidFill>
                <a:latin typeface="Arial"/>
                <a:ea typeface="Arial"/>
                <a:cs typeface="Arial"/>
              </a:defRPr>
            </a:defPPr>
          </a:lstStyle>
          <a:p xmlns:a="http://schemas.openxmlformats.org/drawingml/2006/main">
            <a:pPr algn="r" rtl="1">
              <a:defRPr sz="2700" b="1" lang="ar-SA">
                <a:solidFill>
                  <a:srgbClr val="182129"/>
                </a:solidFill>
                <a:latin typeface="Arial"/>
                <a:ea typeface="Arial"/>
                <a:cs typeface="Arial"/>
              </a:defRPr>
            </a:pPr>
            <a:r>
              <a:rPr sz="2700" b="1" lang="ar-SA">
                <a:solidFill>
                  <a:srgbClr val="182129"/>
                </a:solidFill>
                <a:latin typeface="Arial"/>
                <a:ea typeface="Arial"/>
                <a:cs typeface="Arial"/>
                <a:rtl val="1"/>
              </a:rPr>
              <a:t>افهم نطاق التحويلات الثلاثة</a:t>
            </a:r>
            <a:endParaRPr lang="ar-SA">
              <a:cs typeface="Arial"/>
            </a:endParaRPr>
          </a:p>
        </p:txBody>
      </p:sp>
      <p:sp>
        <p:nvSpPr>
          <p:cNvPr id="6" name="body">
            <a:extLst xmlns:a="http://schemas.openxmlformats.org/drawingml/2006/main">
              <a:ext uri="{FF2B5EF4-FFF2-40B4-BE49-F238E27FC236}">
                <a16:creationId xmlns:a16="http://schemas.microsoft.com/office/drawing/2014/main" id="{6B2DA9B5-6188-498E-AE89-09F7018358C5}"/>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950" b="0">
                <a:solidFill>
                  <a:srgbClr val="182129"/>
                </a:solidFill>
                <a:latin typeface="Arial"/>
                <a:ea typeface="Arial"/>
                <a:cs typeface="Arial"/>
              </a:defRPr>
            </a:defPPr>
          </a:lstStyle>
          <a:p xmlns:a="http://schemas.openxmlformats.org/drawingml/2006/main">
            <a:pPr algn="r" rtl="1">
              <a:defRPr sz="1950" b="0" lang="ar-SA">
                <a:solidFill>
                  <a:srgbClr val="182129"/>
                </a:solidFill>
                <a:latin typeface="Arial"/>
                <a:ea typeface="Arial"/>
                <a:cs typeface="Arial"/>
              </a:defRPr>
            </a:pPr>
            <a:r>
              <a:rPr sz="1950" b="0" lang="ar-SA">
                <a:solidFill>
                  <a:srgbClr val="182129"/>
                </a:solidFill>
                <a:latin typeface="Arial"/>
                <a:ea typeface="Arial"/>
                <a:cs typeface="Arial"/>
                <a:rtl val="1"/>
              </a:rPr>
              <a:t>التحويل الداخلي لدى وتد كاش يخص مستخدمي الخدمة ضمن شروطها، وتنشر الشركة وصفًا لمجانيته في هذا النطاق. أما التحويل المحلي أو الدولي فيحتاج وجهة وطريقة استلام وعرضًا يحدد العملة والصافي والرسوم. لا تعمم خاصية المنتج الداخلي على جميع الحوالات، ولا تفترض قبول كل حساب أو رقم محفظة لمجرد أن اسم البلد أو الوسيلة ظاهر في الموقع.</a:t>
            </a:r>
            <a:endParaRPr lang="ar-SA">
              <a:cs typeface="Arial"/>
            </a:endParaRPr>
          </a:p>
          <a:p xmlns:a="http://schemas.openxmlformats.org/drawingml/2006/main">
            <a:r>
              <a:t/>
            </a:r>
          </a:p>
          <a:p xmlns:a="http://schemas.openxmlformats.org/drawingml/2006/main">
            <a:pPr algn="r" rtl="1">
              <a:defRPr sz="1950" b="0" lang="ar-SA">
                <a:solidFill>
                  <a:srgbClr val="182129"/>
                </a:solidFill>
                <a:latin typeface="Arial"/>
                <a:ea typeface="Arial"/>
                <a:cs typeface="Arial"/>
              </a:defRPr>
            </a:pPr>
            <a:r>
              <a:rPr sz="1950" b="0" lang="ar-SA">
                <a:solidFill>
                  <a:srgbClr val="182129"/>
                </a:solidFill>
                <a:latin typeface="Arial"/>
                <a:ea typeface="Arial"/>
                <a:cs typeface="Arial"/>
                <a:rtl val="1"/>
              </a:rPr>
              <a:t>إذا كان الاستلام عبر مكتب، راجع موقعه وتعليماته وتوفر الخدمة لهذا الطلب قبل أن يسافر المستفيد. وإذا كان عبر محفظة، تحقق من الرقم والاسم وحالة الحساب واتجاه الخدمة. صفحات مثل شام كاش أو فودافون كاش توصف بحسب المسار المعلن إليها، ولا تثبت تلقائيًا الإيداع منها أو شراء أصل رقمي باستخدامها.</a:t>
            </a:r>
            <a:endParaRPr lang="ar-SA">
              <a:cs typeface="Arial"/>
            </a:endParaRPr>
          </a:p>
        </p:txBody>
      </p:sp>
    </p:spTree>
    <p:extLst>
      <p:ext uri="{BB962C8B-B14F-4D97-AF65-F5344CB8AC3E}">
        <p14:creationId xmlns:p14="http://schemas.microsoft.com/office/powerpoint/2010/main" val="1260797776"/>
      </p:ext>
    </p:extLst>
  </p:cSld>
</p:sld>
</file>

<file path=ppt/slides/slide5.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E2A1964E-3E83-4F09-AA45-DA479AF44473}"/>
              </a:ext>
            </a:extLst>
          </p:cNvPr>
          <p:cNvPicPr>
            <a:picLocks xmlns:a="http://schemas.openxmlformats.org/drawingml/2006/main" noChangeAspect="1"/>
          </p:cNvPicPr>
          <p:nvPr/>
        </p:nvPicPr>
        <p:blipFill>
          <a:blip xmlns:r="http://schemas.openxmlformats.org/officeDocument/2006/relationships" xmlns:a="http://schemas.openxmlformats.org/drawingml/2006/main" r:embed="R334c7efaac894e9a"/>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CD52375-AE7F-4960-AA63-92ECDC7E0A0B}"/>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363BFA19-7E4F-4E99-BEC2-63A2601B5454}"/>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15935ED8-50F1-4AB5-B99F-6B0D5B941304}"/>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05</a:t>
            </a:r>
          </a:p>
        </p:txBody>
      </p:sp>
      <p:sp>
        <p:nvSpPr>
          <p:cNvPr id="5" name="heading">
            <a:extLst xmlns:a="http://schemas.openxmlformats.org/drawingml/2006/main">
              <a:ext uri="{FF2B5EF4-FFF2-40B4-BE49-F238E27FC236}">
                <a16:creationId xmlns:a16="http://schemas.microsoft.com/office/drawing/2014/main" id="{50FC0DCA-EC1A-48C0-A0F7-CE1C9D941E9E}"/>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700" b="1">
                <a:solidFill>
                  <a:srgbClr val="182129"/>
                </a:solidFill>
                <a:latin typeface="Arial"/>
                <a:ea typeface="Arial"/>
                <a:cs typeface="Arial"/>
              </a:defRPr>
            </a:defPPr>
          </a:lstStyle>
          <a:p xmlns:a="http://schemas.openxmlformats.org/drawingml/2006/main">
            <a:pPr algn="r" rtl="1">
              <a:defRPr sz="2700" b="1" lang="ar-SA">
                <a:solidFill>
                  <a:srgbClr val="182129"/>
                </a:solidFill>
                <a:latin typeface="Arial"/>
                <a:ea typeface="Arial"/>
                <a:cs typeface="Arial"/>
              </a:defRPr>
            </a:pPr>
            <a:r>
              <a:rPr sz="2700" b="1" lang="ar-SA">
                <a:solidFill>
                  <a:srgbClr val="182129"/>
                </a:solidFill>
                <a:latin typeface="Arial"/>
                <a:ea typeface="Arial"/>
                <a:cs typeface="Arial"/>
              </a:rPr>
              <a:t>اقرأ USDT بوصفه منتجًا محدد الشروط</a:t>
            </a:r>
            <a:endParaRPr lang="ar-SA">
              <a:cs typeface="Arial"/>
            </a:endParaRPr>
          </a:p>
        </p:txBody>
      </p:sp>
      <p:sp>
        <p:nvSpPr>
          <p:cNvPr id="6" name="body">
            <a:extLst xmlns:a="http://schemas.openxmlformats.org/drawingml/2006/main">
              <a:ext uri="{FF2B5EF4-FFF2-40B4-BE49-F238E27FC236}">
                <a16:creationId xmlns:a16="http://schemas.microsoft.com/office/drawing/2014/main" id="{E2D9432D-610D-4E73-85CF-D10755386312}"/>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950" b="0">
                <a:solidFill>
                  <a:srgbClr val="182129"/>
                </a:solidFill>
                <a:latin typeface="Arial"/>
                <a:ea typeface="Arial"/>
                <a:cs typeface="Arial"/>
              </a:defRPr>
            </a:defPPr>
          </a:lstStyle>
          <a:p xmlns:a="http://schemas.openxmlformats.org/drawingml/2006/main">
            <a:pPr algn="r" rtl="1">
              <a:defRPr sz="1950" b="0" lang="ar-SA">
                <a:solidFill>
                  <a:srgbClr val="182129"/>
                </a:solidFill>
                <a:latin typeface="Arial"/>
                <a:ea typeface="Arial"/>
                <a:cs typeface="Arial"/>
              </a:defRPr>
            </a:pPr>
            <a:r>
              <a:rPr sz="1950" b="0" lang="ar-SA">
                <a:solidFill>
                  <a:srgbClr val="182129"/>
                </a:solidFill>
                <a:latin typeface="Arial"/>
                <a:ea typeface="Arial"/>
                <a:cs typeface="Arial"/>
              </a:rPr>
              <a:t>تنشر وتد كاش صفحات عن USDT ووثائق لفواتير الدفع وحالاتها. يستطيع المستخدم الاستفادة من هذه الوثائق لفهم الفرق بين انتظار الدفع والكشف والتأكيد والاعتماد. لكن «التلقائي» ليس إذنًا بإرسال أي مبلغ أو شبكة أو مصدر، ولا يثبت أن كل وسيلة محلية أو بطاقة أو خدمة خارجية تدعم إيداعًا مؤتمتًا إلى الحساب.</a:t>
            </a:r>
            <a:endParaRPr lang="ar-SA">
              <a:cs typeface="Arial"/>
            </a:endParaRPr>
          </a:p>
          <a:p xmlns:a="http://schemas.openxmlformats.org/drawingml/2006/main">
            <a:r>
              <a:t/>
            </a:r>
          </a:p>
          <a:p xmlns:a="http://schemas.openxmlformats.org/drawingml/2006/main">
            <a:pPr algn="r" rtl="1">
              <a:defRPr sz="1950" b="0" lang="ar-SA">
                <a:solidFill>
                  <a:srgbClr val="182129"/>
                </a:solidFill>
                <a:latin typeface="Arial"/>
                <a:ea typeface="Arial"/>
                <a:cs typeface="Arial"/>
              </a:defRPr>
            </a:pPr>
            <a:r>
              <a:rPr sz="1950" b="0" lang="ar-SA">
                <a:solidFill>
                  <a:srgbClr val="182129"/>
                </a:solidFill>
                <a:latin typeface="Arial"/>
                <a:ea typeface="Arial"/>
                <a:cs typeface="Arial"/>
                <a:rtl val="1"/>
              </a:rPr>
              <a:t>راجع الطلب الحالي والأصل والشبكة والعنوان والصافي ووقت الصلاحية إن كان محددًا. احتفظ بالمرجع ولا تعالج تأخرًا بإعادة دفع عشوائية. كما يجب التحقق من أهلية الاستخدام في بلدك وحالتك؛ القدرة على قراءة الوثائق العامة أو الوصول إلى الموقع لا تساوي قبول كل معاملة ولا تلغي شروط مصدر الأموال أو الجهة المستقبلة.</a:t>
            </a:r>
            <a:endParaRPr lang="ar-SA">
              <a:cs typeface="Arial"/>
            </a:endParaRPr>
          </a:p>
        </p:txBody>
      </p:sp>
    </p:spTree>
    <p:extLst>
      <p:ext uri="{BB962C8B-B14F-4D97-AF65-F5344CB8AC3E}">
        <p14:creationId xmlns:p14="http://schemas.microsoft.com/office/powerpoint/2010/main" val="1846534272"/>
      </p:ext>
    </p:extLst>
  </p:cSld>
</p:sld>
</file>

<file path=ppt/slides/slide6.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8C6A7932-15D2-44A7-ACB3-75EB09C46055}"/>
              </a:ext>
            </a:extLst>
          </p:cNvPr>
          <p:cNvPicPr>
            <a:picLocks xmlns:a="http://schemas.openxmlformats.org/drawingml/2006/main" noChangeAspect="1"/>
          </p:cNvPicPr>
          <p:nvPr/>
        </p:nvPicPr>
        <p:blipFill>
          <a:blip xmlns:r="http://schemas.openxmlformats.org/officeDocument/2006/relationships" xmlns:a="http://schemas.openxmlformats.org/drawingml/2006/main" r:embed="Rb815c614f283410c"/>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EA81664-DE7D-47BE-AF6A-443576BF0096}"/>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B753722F-8D82-41B1-BF62-356C430957B4}"/>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88BC35E2-ADAB-4141-88AC-0F7971089559}"/>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06</a:t>
            </a:r>
          </a:p>
        </p:txBody>
      </p:sp>
      <p:sp>
        <p:nvSpPr>
          <p:cNvPr id="5" name="heading">
            <a:extLst xmlns:a="http://schemas.openxmlformats.org/drawingml/2006/main">
              <a:ext uri="{FF2B5EF4-FFF2-40B4-BE49-F238E27FC236}">
                <a16:creationId xmlns:a16="http://schemas.microsoft.com/office/drawing/2014/main" id="{F35310E6-4807-4DAE-A3E0-C29116C18F99}"/>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700" b="1">
                <a:solidFill>
                  <a:srgbClr val="182129"/>
                </a:solidFill>
                <a:latin typeface="Arial"/>
                <a:ea typeface="Arial"/>
                <a:cs typeface="Arial"/>
              </a:defRPr>
            </a:defPPr>
          </a:lstStyle>
          <a:p xmlns:a="http://schemas.openxmlformats.org/drawingml/2006/main">
            <a:pPr algn="r" rtl="1">
              <a:defRPr sz="2700" b="1" lang="ar-SA">
                <a:solidFill>
                  <a:srgbClr val="182129"/>
                </a:solidFill>
                <a:latin typeface="Arial"/>
                <a:ea typeface="Arial"/>
                <a:cs typeface="Arial"/>
              </a:defRPr>
            </a:pPr>
            <a:r>
              <a:rPr sz="2700" b="1" lang="ar-SA">
                <a:solidFill>
                  <a:srgbClr val="182129"/>
                </a:solidFill>
                <a:latin typeface="Arial"/>
                <a:ea typeface="Arial"/>
                <a:cs typeface="Arial"/>
                <a:rtl val="1"/>
              </a:rPr>
              <a:t>البطاقات والتجار مساران لهما جمهور مختلف</a:t>
            </a:r>
            <a:endParaRPr lang="ar-SA">
              <a:cs typeface="Arial"/>
            </a:endParaRPr>
          </a:p>
        </p:txBody>
      </p:sp>
      <p:sp>
        <p:nvSpPr>
          <p:cNvPr id="6" name="body">
            <a:extLst xmlns:a="http://schemas.openxmlformats.org/drawingml/2006/main">
              <a:ext uri="{FF2B5EF4-FFF2-40B4-BE49-F238E27FC236}">
                <a16:creationId xmlns:a16="http://schemas.microsoft.com/office/drawing/2014/main" id="{589F742E-2C47-487B-B8BE-3C0B1BB36436}"/>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950" b="0">
                <a:solidFill>
                  <a:srgbClr val="182129"/>
                </a:solidFill>
                <a:latin typeface="Arial"/>
                <a:ea typeface="Arial"/>
                <a:cs typeface="Arial"/>
              </a:defRPr>
            </a:defPPr>
          </a:lstStyle>
          <a:p xmlns:a="http://schemas.openxmlformats.org/drawingml/2006/main">
            <a:pPr algn="r" rtl="1">
              <a:defRPr sz="1950" b="0" lang="ar-SA">
                <a:solidFill>
                  <a:srgbClr val="182129"/>
                </a:solidFill>
                <a:latin typeface="Arial"/>
                <a:ea typeface="Arial"/>
                <a:cs typeface="Arial"/>
              </a:defRPr>
            </a:pPr>
            <a:r>
              <a:rPr sz="1950" b="0" lang="ar-SA">
                <a:solidFill>
                  <a:srgbClr val="182129"/>
                </a:solidFill>
                <a:latin typeface="Arial"/>
                <a:ea typeface="Arial"/>
                <a:cs typeface="Arial"/>
                <a:rtl val="1"/>
              </a:rPr>
              <a:t>صفحات البطاقات تشرح فئة من وسائل الدفع الرقمي، ويحتاج المستخدم مراجعة الرسوم وشروط الاستخدام وقبول التاجر والإرجاع قبل إصدار أو تمويل بطاقة. لا نعد بأن أي بطاقة تعمل لدى جميع المواقع أو في جميع البلدان، ولا نصف التسجيل التجاري للشركة بأنه ترخيص مصرفي أو ضمان قبول عالمي. المرجع هو وصف المنتج والطلب الحالي وشروط الأطراف المعنية.</a:t>
            </a:r>
            <a:endParaRPr lang="ar-SA">
              <a:cs typeface="Arial"/>
            </a:endParaRPr>
          </a:p>
          <a:p xmlns:a="http://schemas.openxmlformats.org/drawingml/2006/main">
            <a:r>
              <a:t/>
            </a:r>
          </a:p>
          <a:p xmlns:a="http://schemas.openxmlformats.org/drawingml/2006/main">
            <a:pPr algn="r" rtl="1">
              <a:defRPr sz="1950" b="0" lang="ar-SA">
                <a:solidFill>
                  <a:srgbClr val="182129"/>
                </a:solidFill>
                <a:latin typeface="Arial"/>
                <a:ea typeface="Arial"/>
                <a:cs typeface="Arial"/>
              </a:defRPr>
            </a:pPr>
            <a:r>
              <a:rPr sz="1950" b="0" lang="ar-SA">
                <a:solidFill>
                  <a:srgbClr val="182129"/>
                </a:solidFill>
                <a:latin typeface="Arial"/>
                <a:ea typeface="Arial"/>
                <a:cs typeface="Arial"/>
              </a:rPr>
              <a:t>أما أدوات التجار وواجهات API فتخاطب من يحتاج ربط طلبات دفع وإشعارات ومتابعة داخل عمله. الوثائق العامة مفيدة لتقييم التكامل، لكنها لا تعني أن التاجر جاهز للإنتاج بمجرد نسخ مثال. يلزم فهم المصادقة والتحقق من الإشعارات والحالات والتسوية، مع إبقاء مفاتيح الربط خارج الواجهة والسجلات العامة وعدم استخدام بيانات عملاء حقيقية في أمثلة منشورة.</a:t>
            </a:r>
            <a:endParaRPr lang="ar-SA">
              <a:cs typeface="Arial"/>
            </a:endParaRPr>
          </a:p>
        </p:txBody>
      </p:sp>
    </p:spTree>
    <p:extLst>
      <p:ext uri="{BB962C8B-B14F-4D97-AF65-F5344CB8AC3E}">
        <p14:creationId xmlns:p14="http://schemas.microsoft.com/office/powerpoint/2010/main" val="1379861741"/>
      </p:ext>
    </p:extLst>
  </p:cSld>
</p:sld>
</file>

<file path=ppt/slides/slide7.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0ABC3054-BA79-49AF-91F3-CA29989D2003}"/>
              </a:ext>
            </a:extLst>
          </p:cNvPr>
          <p:cNvPicPr>
            <a:picLocks xmlns:a="http://schemas.openxmlformats.org/drawingml/2006/main" noChangeAspect="1"/>
          </p:cNvPicPr>
          <p:nvPr/>
        </p:nvPicPr>
        <p:blipFill>
          <a:blip xmlns:r="http://schemas.openxmlformats.org/officeDocument/2006/relationships" xmlns:a="http://schemas.openxmlformats.org/drawingml/2006/main" r:embed="R0c69a0c63e324f78"/>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082D811-6BB8-48B9-B1B5-81A6C2B648E9}"/>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CC607995-CFDF-4A16-96B0-2AA7209806F5}"/>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5C3A1B99-755A-4D6E-AB71-B803E10DA779}"/>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07</a:t>
            </a:r>
          </a:p>
        </p:txBody>
      </p:sp>
      <p:sp>
        <p:nvSpPr>
          <p:cNvPr id="5" name="heading">
            <a:extLst xmlns:a="http://schemas.openxmlformats.org/drawingml/2006/main">
              <a:ext uri="{FF2B5EF4-FFF2-40B4-BE49-F238E27FC236}">
                <a16:creationId xmlns:a16="http://schemas.microsoft.com/office/drawing/2014/main" id="{E7581781-CBE7-4AA0-BA00-930134D7F504}"/>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700" b="1">
                <a:solidFill>
                  <a:srgbClr val="182129"/>
                </a:solidFill>
                <a:latin typeface="Arial"/>
                <a:ea typeface="Arial"/>
                <a:cs typeface="Arial"/>
              </a:defRPr>
            </a:defPPr>
          </a:lstStyle>
          <a:p xmlns:a="http://schemas.openxmlformats.org/drawingml/2006/main">
            <a:pPr algn="r" rtl="1">
              <a:defRPr sz="2700" b="1" lang="ar-SA">
                <a:solidFill>
                  <a:srgbClr val="182129"/>
                </a:solidFill>
                <a:latin typeface="Arial"/>
                <a:ea typeface="Arial"/>
                <a:cs typeface="Arial"/>
              </a:defRPr>
            </a:pPr>
            <a:r>
              <a:rPr sz="2700" b="1" lang="ar-SA">
                <a:solidFill>
                  <a:srgbClr val="182129"/>
                </a:solidFill>
                <a:latin typeface="Arial"/>
                <a:ea typeface="Arial"/>
                <a:cs typeface="Arial"/>
                <a:rtl val="1"/>
              </a:rPr>
              <a:t>افصل المعلن حاليًا عن القادم</a:t>
            </a:r>
            <a:endParaRPr lang="ar-SA">
              <a:cs typeface="Arial"/>
            </a:endParaRPr>
          </a:p>
        </p:txBody>
      </p:sp>
      <p:sp>
        <p:nvSpPr>
          <p:cNvPr id="6" name="body">
            <a:extLst xmlns:a="http://schemas.openxmlformats.org/drawingml/2006/main">
              <a:ext uri="{FF2B5EF4-FFF2-40B4-BE49-F238E27FC236}">
                <a16:creationId xmlns:a16="http://schemas.microsoft.com/office/drawing/2014/main" id="{8697C7BC-D1E2-46DC-8328-6BE2A8B3BAC0}"/>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950" b="0">
                <a:solidFill>
                  <a:srgbClr val="182129"/>
                </a:solidFill>
                <a:latin typeface="Arial"/>
                <a:ea typeface="Arial"/>
                <a:cs typeface="Arial"/>
              </a:defRPr>
            </a:defPPr>
          </a:lstStyle>
          <a:p xmlns:a="http://schemas.openxmlformats.org/drawingml/2006/main">
            <a:pPr algn="r" rtl="1">
              <a:defRPr sz="1950" b="0" lang="ar-SA">
                <a:solidFill>
                  <a:srgbClr val="182129"/>
                </a:solidFill>
                <a:latin typeface="Arial"/>
                <a:ea typeface="Arial"/>
                <a:cs typeface="Arial"/>
              </a:defRPr>
            </a:pPr>
            <a:r>
              <a:rPr sz="1950" b="0" lang="ar-SA">
                <a:solidFill>
                  <a:srgbClr val="182129"/>
                </a:solidFill>
                <a:latin typeface="Arial"/>
                <a:ea typeface="Arial"/>
                <a:cs typeface="Arial"/>
              </a:rPr>
              <a:t>عند مراجعة الموقع، انتبه إلى وصف SWIFT بأنه قادم أو غير مفعّل في الصفحة العامة التي راجعناها. لا تحوله إلى خدمة حية في مقارنة أو عرض تسويقي. وينطبق المبدأ نفسه على أي ميزة جديدة: تاريخ قصة الشركة لا يثبت تاريخ تفعيلها، وخريطة الانتشار لا تثبت قبول كل طريقة استلام لكل طلب.</a:t>
            </a:r>
            <a:endParaRPr lang="ar-SA">
              <a:cs typeface="Arial"/>
            </a:endParaRPr>
          </a:p>
          <a:p xmlns:a="http://schemas.openxmlformats.org/drawingml/2006/main">
            <a:r>
              <a:t/>
            </a:r>
          </a:p>
          <a:p xmlns:a="http://schemas.openxmlformats.org/drawingml/2006/main">
            <a:pPr algn="r" rtl="1">
              <a:defRPr sz="1950" b="0" lang="ar-SA">
                <a:solidFill>
                  <a:srgbClr val="182129"/>
                </a:solidFill>
                <a:latin typeface="Arial"/>
                <a:ea typeface="Arial"/>
                <a:cs typeface="Arial"/>
              </a:defRPr>
            </a:pPr>
            <a:r>
              <a:rPr sz="1950" b="0" lang="ar-SA">
                <a:solidFill>
                  <a:srgbClr val="182129"/>
                </a:solidFill>
                <a:latin typeface="Arial"/>
                <a:ea typeface="Arial"/>
                <a:cs typeface="Arial"/>
                <a:rtl val="1"/>
              </a:rPr>
              <a:t>استخدم صفحات الخدمات والتسعير والوثائق والشبكة معًا، ثم احتفظ بعرض العملية الذي يخص حسابك. إذا بقي عنصر غير واضح، اطلب توضيحًا محددًا بالمنتج والاتجاه بدل سؤال عام عن «دعم البلد». خريطة خدمات دقيقة تمنح المستخدم تجربة أوضح وتتيح للشركة عرض قوتها في تنوع الأدوات والمراجع دون اختراع أرقام أداء أو وعود فهرسة أو قبول أو وصول فوري.</a:t>
            </a:r>
            <a:endParaRPr lang="ar-SA">
              <a:cs typeface="Arial"/>
            </a:endParaRPr>
          </a:p>
        </p:txBody>
      </p:sp>
    </p:spTree>
    <p:extLst>
      <p:ext uri="{BB962C8B-B14F-4D97-AF65-F5344CB8AC3E}">
        <p14:creationId xmlns:p14="http://schemas.microsoft.com/office/powerpoint/2010/main" val="2128785796"/>
      </p:ext>
    </p:extLst>
  </p:cSld>
</p:sld>
</file>

<file path=ppt/slides/slide8.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179A000-5F29-4AFC-A5F5-A6813282D3FB}"/>
              </a:ext>
            </a:extLst>
          </p:cNvPr>
          <p:cNvSpPr>
            <a:spLocks xmlns:a="http://schemas.openxmlformats.org/drawingml/2006/main" noGrp="1"/>
          </p:cNvSpPr>
          <p:nvPr/>
        </p:nvSpPr>
        <p:spPr>
          <a:xfrm xmlns:a="http://schemas.openxmlformats.org/drawingml/2006/main">
            <a:off x="991552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A1AFA388-4151-458A-8E5E-D27B13B11D17}"/>
              </a:ext>
            </a:extLst>
          </p:cNvPr>
          <p:cNvPicPr>
            <a:picLocks xmlns:a="http://schemas.openxmlformats.org/drawingml/2006/main" noChangeAspect="1"/>
          </p:cNvPicPr>
          <p:nvPr/>
        </p:nvPicPr>
        <p:blipFill>
          <a:blip xmlns:r="http://schemas.openxmlformats.org/officeDocument/2006/relationships" xmlns:a="http://schemas.openxmlformats.org/drawingml/2006/main" r:embed="R822b75bdd79f44bd"/>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50CF3113-4874-49F9-AC00-75C521A823ED}"/>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90BA8204-C0D9-422E-B1BA-63771FB7CE91}"/>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4ED324E9-2199-4BBD-93C8-312AC71231E6}"/>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08</a:t>
            </a:r>
          </a:p>
        </p:txBody>
      </p:sp>
      <p:sp>
        <p:nvSpPr>
          <p:cNvPr id="6" name="heading">
            <a:extLst xmlns:a="http://schemas.openxmlformats.org/drawingml/2006/main">
              <a:ext uri="{FF2B5EF4-FFF2-40B4-BE49-F238E27FC236}">
                <a16:creationId xmlns:a16="http://schemas.microsoft.com/office/drawing/2014/main" id="{5D942FC5-E8B1-4842-9ADA-CE21555ACDEC}"/>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700" b="1">
                <a:solidFill>
                  <a:srgbClr val="FFFFFF"/>
                </a:solidFill>
                <a:latin typeface="Arial"/>
                <a:ea typeface="Arial"/>
                <a:cs typeface="Arial"/>
              </a:defRPr>
            </a:defPPr>
          </a:lstStyle>
          <a:p xmlns:a="http://schemas.openxmlformats.org/drawingml/2006/main">
            <a:pPr algn="r" rtl="1">
              <a:defRPr sz="2700" b="1" lang="ar-SA">
                <a:solidFill>
                  <a:srgbClr val="FFFFFF"/>
                </a:solidFill>
                <a:latin typeface="Arial"/>
                <a:ea typeface="Arial"/>
                <a:cs typeface="Arial"/>
              </a:defRPr>
            </a:pPr>
            <a:r>
              <a:rPr sz="2700" b="1" lang="ar-SA">
                <a:solidFill>
                  <a:srgbClr val="FFFFFF"/>
                </a:solidFill>
                <a:latin typeface="Arial"/>
                <a:ea typeface="Arial"/>
                <a:cs typeface="Arial"/>
                <a:rtl val="1"/>
              </a:rPr>
              <a:t>هل كل الخدمات متاحة لكل مستخدم في سوريا؟</a:t>
            </a:r>
            <a:endParaRPr lang="ar-SA">
              <a:cs typeface="Arial"/>
            </a:endParaRPr>
          </a:p>
        </p:txBody>
      </p:sp>
      <p:sp>
        <p:nvSpPr>
          <p:cNvPr id="7" name="body">
            <a:extLst xmlns:a="http://schemas.openxmlformats.org/drawingml/2006/main">
              <a:ext uri="{FF2B5EF4-FFF2-40B4-BE49-F238E27FC236}">
                <a16:creationId xmlns:a16="http://schemas.microsoft.com/office/drawing/2014/main" id="{8F2C103A-7E89-45F4-A9FC-E20F3BBB2678}"/>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75" b="0">
                <a:solidFill>
                  <a:srgbClr val="FFFFFF"/>
                </a:solidFill>
                <a:latin typeface="Arial"/>
                <a:ea typeface="Arial"/>
                <a:cs typeface="Arial"/>
              </a:defRPr>
            </a:defPPr>
          </a:lstStyle>
          <a:p xmlns:a="http://schemas.openxmlformats.org/drawingml/2006/main">
            <a:pPr algn="r" rtl="1">
              <a:defRPr sz="2175" b="0" lang="ar-SA">
                <a:solidFill>
                  <a:srgbClr val="FFFFFF"/>
                </a:solidFill>
                <a:latin typeface="Arial"/>
                <a:ea typeface="Arial"/>
                <a:cs typeface="Arial"/>
              </a:defRPr>
            </a:pPr>
            <a:r>
              <a:rPr sz="2175" b="0" lang="ar-SA">
                <a:solidFill>
                  <a:srgbClr val="FFFFFF"/>
                </a:solidFill>
                <a:latin typeface="Arial"/>
                <a:ea typeface="Arial"/>
                <a:cs typeface="Arial"/>
                <a:rtl val="1"/>
              </a:rPr>
              <a:t>لا يثبت هذا الدليل ذلك. الإتاحة تتوقف على المنتج والمسار والحساب والشروط الحالية والقواعد السارية، ويجب مراجعتها قبل الالتزام.</a:t>
            </a:r>
            <a:endParaRPr lang="ar-SA">
              <a:cs typeface="Arial"/>
            </a:endParaRPr>
          </a:p>
        </p:txBody>
      </p:sp>
    </p:spTree>
    <p:extLst>
      <p:ext uri="{BB962C8B-B14F-4D97-AF65-F5344CB8AC3E}">
        <p14:creationId xmlns:p14="http://schemas.microsoft.com/office/powerpoint/2010/main" val="1320530372"/>
      </p:ext>
    </p:extLst>
  </p:cSld>
</p:sld>
</file>

<file path=ppt/slides/slide9.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313A049-618F-4FFC-B643-BC81EC3E54BE}"/>
              </a:ext>
            </a:extLst>
          </p:cNvPr>
          <p:cNvSpPr>
            <a:spLocks xmlns:a="http://schemas.openxmlformats.org/drawingml/2006/main" noGrp="1"/>
          </p:cNvSpPr>
          <p:nvPr/>
        </p:nvSpPr>
        <p:spPr>
          <a:xfrm xmlns:a="http://schemas.openxmlformats.org/drawingml/2006/main">
            <a:off x="991552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A76A5571-A337-413D-BE10-35FCDB2CBF0F}"/>
              </a:ext>
            </a:extLst>
          </p:cNvPr>
          <p:cNvPicPr>
            <a:picLocks xmlns:a="http://schemas.openxmlformats.org/drawingml/2006/main" noChangeAspect="1"/>
          </p:cNvPicPr>
          <p:nvPr/>
        </p:nvPicPr>
        <p:blipFill>
          <a:blip xmlns:r="http://schemas.openxmlformats.org/officeDocument/2006/relationships" xmlns:a="http://schemas.openxmlformats.org/drawingml/2006/main" r:embed="Rda93853c49f74c4d"/>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CF637E4B-3F55-4126-A577-105487C39C33}"/>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5D685054-8A35-4247-A6F2-4734D4095936}"/>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D79052B5-4A52-4B19-A910-9BF79FE9D975}"/>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09</a:t>
            </a:r>
          </a:p>
        </p:txBody>
      </p:sp>
      <p:sp>
        <p:nvSpPr>
          <p:cNvPr id="6" name="heading">
            <a:extLst xmlns:a="http://schemas.openxmlformats.org/drawingml/2006/main">
              <a:ext uri="{FF2B5EF4-FFF2-40B4-BE49-F238E27FC236}">
                <a16:creationId xmlns:a16="http://schemas.microsoft.com/office/drawing/2014/main" id="{1496793F-5C2B-44D2-92E6-D9303633DE4B}"/>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700" b="1">
                <a:solidFill>
                  <a:srgbClr val="FFFFFF"/>
                </a:solidFill>
                <a:latin typeface="Arial"/>
                <a:ea typeface="Arial"/>
                <a:cs typeface="Arial"/>
              </a:defRPr>
            </a:defPPr>
          </a:lstStyle>
          <a:p xmlns:a="http://schemas.openxmlformats.org/drawingml/2006/main">
            <a:pPr algn="r" rtl="1">
              <a:defRPr sz="2700" b="1" lang="ar-SA">
                <a:solidFill>
                  <a:srgbClr val="FFFFFF"/>
                </a:solidFill>
                <a:latin typeface="Arial"/>
                <a:ea typeface="Arial"/>
                <a:cs typeface="Arial"/>
              </a:defRPr>
            </a:pPr>
            <a:r>
              <a:rPr sz="2700" b="1" lang="ar-SA">
                <a:solidFill>
                  <a:srgbClr val="FFFFFF"/>
                </a:solidFill>
                <a:latin typeface="Arial"/>
                <a:ea typeface="Arial"/>
                <a:cs typeface="Arial"/>
                <a:rtl val="1"/>
              </a:rPr>
              <a:t>هل تحويلات وتد كاش كلها مجانية؟</a:t>
            </a:r>
            <a:endParaRPr lang="ar-SA">
              <a:cs typeface="Arial"/>
            </a:endParaRPr>
          </a:p>
        </p:txBody>
      </p:sp>
      <p:sp>
        <p:nvSpPr>
          <p:cNvPr id="7" name="body">
            <a:extLst xmlns:a="http://schemas.openxmlformats.org/drawingml/2006/main">
              <a:ext uri="{FF2B5EF4-FFF2-40B4-BE49-F238E27FC236}">
                <a16:creationId xmlns:a16="http://schemas.microsoft.com/office/drawing/2014/main" id="{3016D42C-8962-45CC-A718-83ECA439C286}"/>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75" b="0">
                <a:solidFill>
                  <a:srgbClr val="FFFFFF"/>
                </a:solidFill>
                <a:latin typeface="Arial"/>
                <a:ea typeface="Arial"/>
                <a:cs typeface="Arial"/>
              </a:defRPr>
            </a:defPPr>
          </a:lstStyle>
          <a:p xmlns:a="http://schemas.openxmlformats.org/drawingml/2006/main">
            <a:pPr algn="r" rtl="1">
              <a:defRPr sz="2175" b="0" lang="ar-SA">
                <a:solidFill>
                  <a:srgbClr val="FFFFFF"/>
                </a:solidFill>
                <a:latin typeface="Arial"/>
                <a:ea typeface="Arial"/>
                <a:cs typeface="Arial"/>
              </a:defRPr>
            </a:pPr>
            <a:r>
              <a:rPr sz="2175" b="0" lang="ar-SA">
                <a:solidFill>
                  <a:srgbClr val="FFFFFF"/>
                </a:solidFill>
                <a:latin typeface="Arial"/>
                <a:ea typeface="Arial"/>
                <a:cs typeface="Arial"/>
                <a:rtl val="1"/>
              </a:rPr>
              <a:t>المجانية المعلنة تخص التحويل الداخلي ضمن نطاقه. راجع عرض ورسوم كل حوالة أو سحب أو منتج خارجي بصورة مستقلة.</a:t>
            </a:r>
            <a:endParaRPr lang="ar-SA">
              <a:cs typeface="Arial"/>
            </a:endParaRPr>
          </a:p>
        </p:txBody>
      </p:sp>
    </p:spTree>
    <p:extLst>
      <p:ext uri="{BB962C8B-B14F-4D97-AF65-F5344CB8AC3E}">
        <p14:creationId xmlns:p14="http://schemas.microsoft.com/office/powerpoint/2010/main" val="641952043"/>
      </p:ext>
    </p:extLst>
  </p:cSld>
</p:sld>
</file>

<file path=ppt/slides/slide10.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E087FD3-DE98-485F-B194-7EB61C0C2199}"/>
              </a:ext>
            </a:extLst>
          </p:cNvPr>
          <p:cNvSpPr>
            <a:spLocks xmlns:a="http://schemas.openxmlformats.org/drawingml/2006/main" noGrp="1"/>
          </p:cNvSpPr>
          <p:nvPr/>
        </p:nvSpPr>
        <p:spPr>
          <a:xfrm xmlns:a="http://schemas.openxmlformats.org/drawingml/2006/main">
            <a:off x="991552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4B6A7780-0B1A-4304-B38C-64F176934278}"/>
              </a:ext>
            </a:extLst>
          </p:cNvPr>
          <p:cNvPicPr>
            <a:picLocks xmlns:a="http://schemas.openxmlformats.org/drawingml/2006/main" noChangeAspect="1"/>
          </p:cNvPicPr>
          <p:nvPr/>
        </p:nvPicPr>
        <p:blipFill>
          <a:blip xmlns:r="http://schemas.openxmlformats.org/officeDocument/2006/relationships" xmlns:a="http://schemas.openxmlformats.org/drawingml/2006/main" r:embed="R93008f864fdc441b"/>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173F8376-8610-47B2-899B-4DA074D88C9C}"/>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B80A3367-C44E-437E-8F98-B5130E504BC6}"/>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FB202D07-46A4-425D-899E-A6A082E2072E}"/>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10</a:t>
            </a:r>
          </a:p>
        </p:txBody>
      </p:sp>
      <p:sp>
        <p:nvSpPr>
          <p:cNvPr id="6" name="heading">
            <a:extLst xmlns:a="http://schemas.openxmlformats.org/drawingml/2006/main">
              <a:ext uri="{FF2B5EF4-FFF2-40B4-BE49-F238E27FC236}">
                <a16:creationId xmlns:a16="http://schemas.microsoft.com/office/drawing/2014/main" id="{F51E8544-89A2-4D72-B7E4-BCD29501AB09}"/>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700" b="1">
                <a:solidFill>
                  <a:srgbClr val="FFFFFF"/>
                </a:solidFill>
                <a:latin typeface="Arial"/>
                <a:ea typeface="Arial"/>
                <a:cs typeface="Arial"/>
              </a:defRPr>
            </a:defPPr>
          </a:lstStyle>
          <a:p xmlns:a="http://schemas.openxmlformats.org/drawingml/2006/main">
            <a:pPr algn="r" rtl="1">
              <a:defRPr sz="2700" b="1" lang="ar-SA">
                <a:solidFill>
                  <a:srgbClr val="FFFFFF"/>
                </a:solidFill>
                <a:latin typeface="Arial"/>
                <a:ea typeface="Arial"/>
                <a:cs typeface="Arial"/>
              </a:defRPr>
            </a:pPr>
            <a:r>
              <a:rPr sz="2700" b="1" lang="ar-SA">
                <a:solidFill>
                  <a:srgbClr val="FFFFFF"/>
                </a:solidFill>
                <a:latin typeface="Arial"/>
                <a:ea typeface="Arial"/>
                <a:cs typeface="Arial"/>
              </a:rPr>
              <a:t>هل SWIFT خدمة مفعلة بحسب المراجعة؟</a:t>
            </a:r>
            <a:endParaRPr lang="ar-SA">
              <a:cs typeface="Arial"/>
            </a:endParaRPr>
          </a:p>
        </p:txBody>
      </p:sp>
      <p:sp>
        <p:nvSpPr>
          <p:cNvPr id="7" name="body">
            <a:extLst xmlns:a="http://schemas.openxmlformats.org/drawingml/2006/main">
              <a:ext uri="{FF2B5EF4-FFF2-40B4-BE49-F238E27FC236}">
                <a16:creationId xmlns:a16="http://schemas.microsoft.com/office/drawing/2014/main" id="{40CD9AF0-94A4-4AE3-BBE3-1F206CB2D217}"/>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75" b="0">
                <a:solidFill>
                  <a:srgbClr val="FFFFFF"/>
                </a:solidFill>
                <a:latin typeface="Arial"/>
                <a:ea typeface="Arial"/>
                <a:cs typeface="Arial"/>
              </a:defRPr>
            </a:defPPr>
          </a:lstStyle>
          <a:p xmlns:a="http://schemas.openxmlformats.org/drawingml/2006/main">
            <a:pPr algn="r" rtl="1">
              <a:defRPr sz="2175" b="0" lang="ar-SA">
                <a:solidFill>
                  <a:srgbClr val="FFFFFF"/>
                </a:solidFill>
                <a:latin typeface="Arial"/>
                <a:ea typeface="Arial"/>
                <a:cs typeface="Arial"/>
              </a:defRPr>
            </a:pPr>
            <a:r>
              <a:rPr sz="2175" b="0" lang="ar-SA">
                <a:solidFill>
                  <a:srgbClr val="FFFFFF"/>
                </a:solidFill>
                <a:latin typeface="Arial"/>
                <a:ea typeface="Arial"/>
                <a:cs typeface="Arial"/>
                <a:rtl val="1"/>
              </a:rPr>
              <a:t>الوصف العام الذي راجعناه يذكرها كخدمة قادمة أو غير مفعلة. لذلك لا نقدمها هنا كمسار متاح للتنفيذ، وتحتاج أي إتاحة لاحقة تحققًا جديدًا.</a:t>
            </a:r>
            <a:endParaRPr lang="ar-SA">
              <a:cs typeface="Arial"/>
            </a:endParaRPr>
          </a:p>
        </p:txBody>
      </p:sp>
    </p:spTree>
    <p:extLst>
      <p:ext uri="{BB962C8B-B14F-4D97-AF65-F5344CB8AC3E}">
        <p14:creationId xmlns:p14="http://schemas.microsoft.com/office/powerpoint/2010/main" val="827835570"/>
      </p:ext>
    </p:extLst>
  </p:cSld>
</p:sld>
</file>

<file path=ppt/slides/slide11.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817AA71A-3962-4BD2-B3D8-7C36C3F3E2BD}"/>
              </a:ext>
            </a:extLst>
          </p:cNvPr>
          <p:cNvPicPr>
            <a:picLocks xmlns:a="http://schemas.openxmlformats.org/drawingml/2006/main" noChangeAspect="1"/>
          </p:cNvPicPr>
          <p:nvPr/>
        </p:nvPicPr>
        <p:blipFill>
          <a:blip xmlns:r="http://schemas.openxmlformats.org/officeDocument/2006/relationships" xmlns:a="http://schemas.openxmlformats.org/drawingml/2006/main" r:embed="Rdabf1301e85843e1"/>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EFDA6FD-71EA-44FD-AC7A-A76BD7E79CE0}"/>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4FB3D0C6-5C46-45FF-8C39-8F386A88ACF2}"/>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A6DE1E76-9785-4AF1-B7DF-4E52D0056B9D}"/>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11</a:t>
            </a:r>
          </a:p>
        </p:txBody>
      </p:sp>
      <p:sp>
        <p:nvSpPr>
          <p:cNvPr id="5" name="heading">
            <a:extLst xmlns:a="http://schemas.openxmlformats.org/drawingml/2006/main">
              <a:ext uri="{FF2B5EF4-FFF2-40B4-BE49-F238E27FC236}">
                <a16:creationId xmlns:a16="http://schemas.microsoft.com/office/drawing/2014/main" id="{1D1C13F2-5CDE-4A23-8FC6-58BFDE8F4F6B}"/>
              </a:ext>
            </a:extLst>
          </p:cNvPr>
          <p:cNvSpPr>
            <a:spLocks xmlns:a="http://schemas.openxmlformats.org/drawingml/2006/main" noGrp="1"/>
          </p:cNvSpPr>
          <p:nvPr/>
        </p:nvSpPr>
        <p:spPr>
          <a:xfrm xmlns:a="http://schemas.openxmlformats.org/drawingml/2006/main">
            <a:off x="609600" y="1419225"/>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775" b="1">
                <a:solidFill>
                  <a:srgbClr val="182129"/>
                </a:solidFill>
                <a:latin typeface="Arial"/>
                <a:ea typeface="Arial"/>
                <a:cs typeface="Arial"/>
              </a:defRPr>
            </a:defPPr>
          </a:lstStyle>
          <a:p xmlns:a="http://schemas.openxmlformats.org/drawingml/2006/main">
            <a:pPr algn="r" rtl="1">
              <a:defRPr sz="2775" b="1" lang="ar-SA">
                <a:solidFill>
                  <a:srgbClr val="182129"/>
                </a:solidFill>
                <a:latin typeface="Arial"/>
                <a:ea typeface="Arial"/>
                <a:cs typeface="Arial"/>
              </a:defRPr>
            </a:pPr>
            <a:r>
              <a:rPr sz="2775" b="1" lang="ar-SA">
                <a:solidFill>
                  <a:srgbClr val="182129"/>
                </a:solidFill>
                <a:latin typeface="Arial"/>
                <a:ea typeface="Arial"/>
                <a:cs typeface="Arial"/>
                <a:rtl val="1"/>
              </a:rPr>
              <a:t>المراجع وحدود الاستخدام</a:t>
            </a:r>
            <a:endParaRPr lang="ar-SA">
              <a:cs typeface="Arial"/>
            </a:endParaRPr>
          </a:p>
        </p:txBody>
      </p:sp>
      <p:sp>
        <p:nvSpPr>
          <p:cNvPr id="6" name="scope">
            <a:extLst xmlns:a="http://schemas.openxmlformats.org/drawingml/2006/main">
              <a:ext uri="{FF2B5EF4-FFF2-40B4-BE49-F238E27FC236}">
                <a16:creationId xmlns:a16="http://schemas.microsoft.com/office/drawing/2014/main" id="{48011095-DA7A-4EC1-BB15-8CC0578527DA}"/>
              </a:ext>
            </a:extLst>
          </p:cNvPr>
          <p:cNvSpPr>
            <a:spLocks xmlns:a="http://schemas.openxmlformats.org/drawingml/2006/main" noGrp="1"/>
          </p:cNvSpPr>
          <p:nvPr/>
        </p:nvSpPr>
        <p:spPr>
          <a:xfrm xmlns:a="http://schemas.openxmlformats.org/drawingml/2006/main">
            <a:off x="609600" y="22669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725" b="0">
                <a:solidFill>
                  <a:srgbClr val="182129"/>
                </a:solidFill>
                <a:latin typeface="Arial"/>
                <a:ea typeface="Arial"/>
                <a:cs typeface="Arial"/>
              </a:defRPr>
            </a:defPPr>
          </a:lstStyle>
          <a:p xmlns:a="http://schemas.openxmlformats.org/drawingml/2006/main">
            <a:pPr algn="r" rtl="1">
              <a:defRPr sz="1725" b="0" lang="ar-SA">
                <a:solidFill>
                  <a:srgbClr val="182129"/>
                </a:solidFill>
                <a:latin typeface="Arial"/>
                <a:ea typeface="Arial"/>
                <a:cs typeface="Arial"/>
              </a:defRPr>
            </a:pPr>
            <a:r>
              <a:rPr sz="1725" b="0" lang="ar-SA">
                <a:solidFill>
                  <a:srgbClr val="182129"/>
                </a:solidFill>
                <a:latin typeface="Arial"/>
                <a:ea typeface="Arial"/>
                <a:cs typeface="Arial"/>
                <a:rtl val="1"/>
              </a:rPr>
              <a:t>راجعت هيئة تحرير وتد كاش المراجع في 18 أكتوبر 2026. الإتاحة والرسوم تتحدد بالطلب والشروط الحالية؛ ليست كل وسيلة متاحة لكل حساب.</a:t>
            </a:r>
            <a:endParaRPr lang="ar-SA">
              <a:cs typeface="Arial"/>
            </a:endParaRPr>
          </a:p>
        </p:txBody>
      </p:sp>
      <p:sp>
        <p:nvSpPr>
          <p:cNvPr id="7" name="source-label-0">
            <a:extLst xmlns:a="http://schemas.openxmlformats.org/drawingml/2006/main">
              <a:ext uri="{FF2B5EF4-FFF2-40B4-BE49-F238E27FC236}">
                <a16:creationId xmlns:a16="http://schemas.microsoft.com/office/drawing/2014/main" id="{06839624-91AF-46EB-955F-9B22AF44BF6C}"/>
              </a:ext>
            </a:extLst>
          </p:cNvPr>
          <p:cNvSpPr>
            <a:spLocks xmlns:a="http://schemas.openxmlformats.org/drawingml/2006/main" noGrp="1"/>
          </p:cNvSpPr>
          <p:nvPr/>
        </p:nvSpPr>
        <p:spPr>
          <a:xfrm xmlns:a="http://schemas.openxmlformats.org/drawingml/2006/main">
            <a:off x="609600" y="35814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182129"/>
                </a:solidFill>
                <a:latin typeface="Arial"/>
                <a:ea typeface="Arial"/>
                <a:cs typeface="Arial"/>
              </a:defRPr>
            </a:defPPr>
          </a:lstStyle>
          <a:p xmlns:a="http://schemas.openxmlformats.org/drawingml/2006/main">
            <a:pPr algn="r">
              <a:defRPr sz="1425" b="1">
                <a:solidFill>
                  <a:srgbClr val="182129"/>
                </a:solidFill>
                <a:latin typeface="Arial"/>
                <a:ea typeface="Arial"/>
                <a:cs typeface="Arial"/>
              </a:defRPr>
            </a:pPr>
            <a:r>
              <a:rPr sz="1425" b="1">
                <a:solidFill>
                  <a:srgbClr val="182129"/>
                </a:solidFill>
                <a:latin typeface="Arial"/>
                <a:ea typeface="Arial"/>
                <a:cs typeface="Arial"/>
              </a:rPr>
              <a:t>WATADCASH: SERVICES</a:t>
            </a:r>
          </a:p>
        </p:txBody>
      </p:sp>
      <p:sp>
        <p:nvSpPr>
          <p:cNvPr id="8" name="source-link-0">
            <a:extLst xmlns:a="http://schemas.openxmlformats.org/drawingml/2006/main">
              <a:ext uri="{FF2B5EF4-FFF2-40B4-BE49-F238E27FC236}">
                <a16:creationId xmlns:a16="http://schemas.microsoft.com/office/drawing/2014/main" id="{47B4E602-3788-4F27-A5D5-C7DC9652537E}"/>
              </a:ext>
            </a:extLst>
          </p:cNvPr>
          <p:cNvSpPr>
            <a:spLocks xmlns:a="http://schemas.openxmlformats.org/drawingml/2006/main" noGrp="1"/>
          </p:cNvSpPr>
          <p:nvPr/>
        </p:nvSpPr>
        <p:spPr>
          <a:xfrm xmlns:a="http://schemas.openxmlformats.org/drawingml/2006/main">
            <a:off x="609600" y="39052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bbf8fdf940b24037"/>
              </a:rPr>
              <a:t>https://watadcash.com/cash-services.php</a:t>
            </a:r>
          </a:p>
        </p:txBody>
      </p:sp>
      <p:sp>
        <p:nvSpPr>
          <p:cNvPr id="9" name="source-label-1">
            <a:extLst xmlns:a="http://schemas.openxmlformats.org/drawingml/2006/main">
              <a:ext uri="{FF2B5EF4-FFF2-40B4-BE49-F238E27FC236}">
                <a16:creationId xmlns:a16="http://schemas.microsoft.com/office/drawing/2014/main" id="{533C9AAF-9F8A-4D6E-B1C6-62363D189746}"/>
              </a:ext>
            </a:extLst>
          </p:cNvPr>
          <p:cNvSpPr>
            <a:spLocks xmlns:a="http://schemas.openxmlformats.org/drawingml/2006/main" noGrp="1"/>
          </p:cNvSpPr>
          <p:nvPr/>
        </p:nvSpPr>
        <p:spPr>
          <a:xfrm xmlns:a="http://schemas.openxmlformats.org/drawingml/2006/main">
            <a:off x="6229350" y="35814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182129"/>
                </a:solidFill>
                <a:latin typeface="Arial"/>
                <a:ea typeface="Arial"/>
                <a:cs typeface="Arial"/>
              </a:defRPr>
            </a:defPPr>
          </a:lstStyle>
          <a:p xmlns:a="http://schemas.openxmlformats.org/drawingml/2006/main">
            <a:pPr algn="r">
              <a:defRPr sz="1425" b="1">
                <a:solidFill>
                  <a:srgbClr val="182129"/>
                </a:solidFill>
                <a:latin typeface="Arial"/>
                <a:ea typeface="Arial"/>
                <a:cs typeface="Arial"/>
              </a:defRPr>
            </a:pPr>
            <a:r>
              <a:rPr sz="1425" b="1">
                <a:solidFill>
                  <a:srgbClr val="182129"/>
                </a:solidFill>
                <a:latin typeface="Arial"/>
                <a:ea typeface="Arial"/>
                <a:cs typeface="Arial"/>
              </a:rPr>
              <a:t>WATADCASH: INTERNAL</a:t>
            </a:r>
          </a:p>
        </p:txBody>
      </p:sp>
      <p:sp>
        <p:nvSpPr>
          <p:cNvPr id="10" name="source-link-1">
            <a:extLst xmlns:a="http://schemas.openxmlformats.org/drawingml/2006/main">
              <a:ext uri="{FF2B5EF4-FFF2-40B4-BE49-F238E27FC236}">
                <a16:creationId xmlns:a16="http://schemas.microsoft.com/office/drawing/2014/main" id="{699A1E0A-CB36-4914-AECC-F31D1F1FC100}"/>
              </a:ext>
            </a:extLst>
          </p:cNvPr>
          <p:cNvSpPr>
            <a:spLocks xmlns:a="http://schemas.openxmlformats.org/drawingml/2006/main" noGrp="1"/>
          </p:cNvSpPr>
          <p:nvPr/>
        </p:nvSpPr>
        <p:spPr>
          <a:xfrm xmlns:a="http://schemas.openxmlformats.org/drawingml/2006/main">
            <a:off x="6229350" y="39052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f479426fbbb848c3"/>
              </a:rPr>
              <a:t>https://watadcash.com/internal-transfers.php</a:t>
            </a:r>
          </a:p>
        </p:txBody>
      </p:sp>
      <p:sp>
        <p:nvSpPr>
          <p:cNvPr id="11" name="source-label-2">
            <a:extLst xmlns:a="http://schemas.openxmlformats.org/drawingml/2006/main">
              <a:ext uri="{FF2B5EF4-FFF2-40B4-BE49-F238E27FC236}">
                <a16:creationId xmlns:a16="http://schemas.microsoft.com/office/drawing/2014/main" id="{62858E59-1241-437A-8789-6DBDD72A711E}"/>
              </a:ext>
            </a:extLst>
          </p:cNvPr>
          <p:cNvSpPr>
            <a:spLocks xmlns:a="http://schemas.openxmlformats.org/drawingml/2006/main" noGrp="1"/>
          </p:cNvSpPr>
          <p:nvPr/>
        </p:nvSpPr>
        <p:spPr>
          <a:xfrm xmlns:a="http://schemas.openxmlformats.org/drawingml/2006/main">
            <a:off x="609600" y="436245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182129"/>
                </a:solidFill>
                <a:latin typeface="Arial"/>
                <a:ea typeface="Arial"/>
                <a:cs typeface="Arial"/>
              </a:defRPr>
            </a:defPPr>
          </a:lstStyle>
          <a:p xmlns:a="http://schemas.openxmlformats.org/drawingml/2006/main">
            <a:pPr algn="r">
              <a:defRPr sz="1425" b="1">
                <a:solidFill>
                  <a:srgbClr val="182129"/>
                </a:solidFill>
                <a:latin typeface="Arial"/>
                <a:ea typeface="Arial"/>
                <a:cs typeface="Arial"/>
              </a:defRPr>
            </a:pPr>
            <a:r>
              <a:rPr sz="1425" b="1">
                <a:solidFill>
                  <a:srgbClr val="182129"/>
                </a:solidFill>
                <a:latin typeface="Arial"/>
                <a:ea typeface="Arial"/>
                <a:cs typeface="Arial"/>
              </a:rPr>
              <a:t>WATADCASH: HOME</a:t>
            </a:r>
          </a:p>
        </p:txBody>
      </p:sp>
      <p:sp>
        <p:nvSpPr>
          <p:cNvPr id="12" name="source-link-2">
            <a:extLst xmlns:a="http://schemas.openxmlformats.org/drawingml/2006/main">
              <a:ext uri="{FF2B5EF4-FFF2-40B4-BE49-F238E27FC236}">
                <a16:creationId xmlns:a16="http://schemas.microsoft.com/office/drawing/2014/main" id="{79674C96-E5CC-4423-9A21-568E59C23E9E}"/>
              </a:ext>
            </a:extLst>
          </p:cNvPr>
          <p:cNvSpPr>
            <a:spLocks xmlns:a="http://schemas.openxmlformats.org/drawingml/2006/main" noGrp="1"/>
          </p:cNvSpPr>
          <p:nvPr/>
        </p:nvSpPr>
        <p:spPr>
          <a:xfrm xmlns:a="http://schemas.openxmlformats.org/drawingml/2006/main">
            <a:off x="609600" y="468630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df81eeb0a51142f3"/>
              </a:rPr>
              <a:t>https://watadcash.com/</a:t>
            </a:r>
          </a:p>
        </p:txBody>
      </p:sp>
      <p:sp>
        <p:nvSpPr>
          <p:cNvPr id="13" name="source-label-3">
            <a:extLst xmlns:a="http://schemas.openxmlformats.org/drawingml/2006/main">
              <a:ext uri="{FF2B5EF4-FFF2-40B4-BE49-F238E27FC236}">
                <a16:creationId xmlns:a16="http://schemas.microsoft.com/office/drawing/2014/main" id="{EB12B5C6-FDE9-4E43-8291-57147663D0E1}"/>
              </a:ext>
            </a:extLst>
          </p:cNvPr>
          <p:cNvSpPr>
            <a:spLocks xmlns:a="http://schemas.openxmlformats.org/drawingml/2006/main" noGrp="1"/>
          </p:cNvSpPr>
          <p:nvPr/>
        </p:nvSpPr>
        <p:spPr>
          <a:xfrm xmlns:a="http://schemas.openxmlformats.org/drawingml/2006/main">
            <a:off x="6229350" y="436245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182129"/>
                </a:solidFill>
                <a:latin typeface="Arial"/>
                <a:ea typeface="Arial"/>
                <a:cs typeface="Arial"/>
              </a:defRPr>
            </a:defPPr>
          </a:lstStyle>
          <a:p xmlns:a="http://schemas.openxmlformats.org/drawingml/2006/main">
            <a:pPr algn="r">
              <a:defRPr sz="1425" b="1">
                <a:solidFill>
                  <a:srgbClr val="182129"/>
                </a:solidFill>
                <a:latin typeface="Arial"/>
                <a:ea typeface="Arial"/>
                <a:cs typeface="Arial"/>
              </a:defRPr>
            </a:pPr>
            <a:r>
              <a:rPr sz="1425" b="1">
                <a:solidFill>
                  <a:srgbClr val="182129"/>
                </a:solidFill>
                <a:latin typeface="Arial"/>
                <a:ea typeface="Arial"/>
                <a:cs typeface="Arial"/>
              </a:rPr>
              <a:t>WATADCASH: DOCS</a:t>
            </a:r>
          </a:p>
        </p:txBody>
      </p:sp>
      <p:sp>
        <p:nvSpPr>
          <p:cNvPr id="14" name="source-link-3">
            <a:extLst xmlns:a="http://schemas.openxmlformats.org/drawingml/2006/main">
              <a:ext uri="{FF2B5EF4-FFF2-40B4-BE49-F238E27FC236}">
                <a16:creationId xmlns:a16="http://schemas.microsoft.com/office/drawing/2014/main" id="{FA720C92-A7FB-4341-AE38-01DF28F2DF1F}"/>
              </a:ext>
            </a:extLst>
          </p:cNvPr>
          <p:cNvSpPr>
            <a:spLocks xmlns:a="http://schemas.openxmlformats.org/drawingml/2006/main" noGrp="1"/>
          </p:cNvSpPr>
          <p:nvPr/>
        </p:nvSpPr>
        <p:spPr>
          <a:xfrm xmlns:a="http://schemas.openxmlformats.org/drawingml/2006/main">
            <a:off x="6229350" y="468630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8909d22063ef440c"/>
              </a:rPr>
              <a:t>https://watadcash.com/documentation/</a:t>
            </a:r>
          </a:p>
        </p:txBody>
      </p:sp>
      <p:sp>
        <p:nvSpPr>
          <p:cNvPr id="15" name="source-label-4">
            <a:extLst xmlns:a="http://schemas.openxmlformats.org/drawingml/2006/main">
              <a:ext uri="{FF2B5EF4-FFF2-40B4-BE49-F238E27FC236}">
                <a16:creationId xmlns:a16="http://schemas.microsoft.com/office/drawing/2014/main" id="{6C8E24BA-5382-489B-8B1A-E930FF9B56CD}"/>
              </a:ext>
            </a:extLst>
          </p:cNvPr>
          <p:cNvSpPr>
            <a:spLocks xmlns:a="http://schemas.openxmlformats.org/drawingml/2006/main" noGrp="1"/>
          </p:cNvSpPr>
          <p:nvPr/>
        </p:nvSpPr>
        <p:spPr>
          <a:xfrm xmlns:a="http://schemas.openxmlformats.org/drawingml/2006/main">
            <a:off x="609600" y="51435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182129"/>
                </a:solidFill>
                <a:latin typeface="Arial"/>
                <a:ea typeface="Arial"/>
                <a:cs typeface="Arial"/>
              </a:defRPr>
            </a:defPPr>
          </a:lstStyle>
          <a:p xmlns:a="http://schemas.openxmlformats.org/drawingml/2006/main">
            <a:pPr algn="r">
              <a:defRPr sz="1425" b="1">
                <a:solidFill>
                  <a:srgbClr val="182129"/>
                </a:solidFill>
                <a:latin typeface="Arial"/>
                <a:ea typeface="Arial"/>
                <a:cs typeface="Arial"/>
              </a:defRPr>
            </a:pPr>
            <a:r>
              <a:rPr sz="1425" b="1">
                <a:solidFill>
                  <a:srgbClr val="182129"/>
                </a:solidFill>
                <a:latin typeface="Arial"/>
                <a:ea typeface="Arial"/>
                <a:cs typeface="Arial"/>
              </a:rPr>
              <a:t>WATADCASH: CARD</a:t>
            </a:r>
          </a:p>
        </p:txBody>
      </p:sp>
      <p:sp>
        <p:nvSpPr>
          <p:cNvPr id="16" name="source-link-4">
            <a:extLst xmlns:a="http://schemas.openxmlformats.org/drawingml/2006/main">
              <a:ext uri="{FF2B5EF4-FFF2-40B4-BE49-F238E27FC236}">
                <a16:creationId xmlns:a16="http://schemas.microsoft.com/office/drawing/2014/main" id="{75022A8E-3CE8-43E9-AF99-022C09E65131}"/>
              </a:ext>
            </a:extLst>
          </p:cNvPr>
          <p:cNvSpPr>
            <a:spLocks xmlns:a="http://schemas.openxmlformats.org/drawingml/2006/main" noGrp="1"/>
          </p:cNvSpPr>
          <p:nvPr/>
        </p:nvSpPr>
        <p:spPr>
          <a:xfrm xmlns:a="http://schemas.openxmlformats.org/drawingml/2006/main">
            <a:off x="609600" y="54673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834040d7d5a74ba1"/>
              </a:rPr>
              <a:t>https://watadcash.com/watadcash-card.php</a:t>
            </a:r>
          </a:p>
        </p:txBody>
      </p:sp>
    </p:spTree>
    <p:extLst>
      <p:ext uri="{BB962C8B-B14F-4D97-AF65-F5344CB8AC3E}">
        <p14:creationId xmlns:p14="http://schemas.microsoft.com/office/powerpoint/2010/main" val="1125106087"/>
      </p:ext>
    </p:extLst>
  </p:cSld>
</p:sld>
</file>

<file path=ppt/slides/slide12.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62BF4F99-8429-4D81-80E6-C45FC19BD9BA}"/>
              </a:ext>
            </a:extLst>
          </p:cNvPr>
          <p:cNvPicPr>
            <a:picLocks xmlns:a="http://schemas.openxmlformats.org/drawingml/2006/main" noChangeAspect="1"/>
          </p:cNvPicPr>
          <p:nvPr/>
        </p:nvPicPr>
        <p:blipFill>
          <a:blip xmlns:r="http://schemas.openxmlformats.org/officeDocument/2006/relationships" xmlns:a="http://schemas.openxmlformats.org/drawingml/2006/main" r:embed="R623b6660e3784d73"/>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1752BFE-37FD-40F7-AECA-22CB36AF46EE}"/>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0676668A-1918-4CD7-86B6-85BB78F0C648}"/>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AFCC477C-40F3-4BB9-9053-9261488A122B}"/>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12</a:t>
            </a:r>
          </a:p>
        </p:txBody>
      </p:sp>
      <p:sp>
        <p:nvSpPr>
          <p:cNvPr id="5" name="heading">
            <a:extLst xmlns:a="http://schemas.openxmlformats.org/drawingml/2006/main">
              <a:ext uri="{FF2B5EF4-FFF2-40B4-BE49-F238E27FC236}">
                <a16:creationId xmlns:a16="http://schemas.microsoft.com/office/drawing/2014/main" id="{C297D0B8-9A78-4D3E-8A68-EB1023F19241}"/>
              </a:ext>
            </a:extLst>
          </p:cNvPr>
          <p:cNvSpPr>
            <a:spLocks xmlns:a="http://schemas.openxmlformats.org/drawingml/2006/main" noGrp="1"/>
          </p:cNvSpPr>
          <p:nvPr/>
        </p:nvSpPr>
        <p:spPr>
          <a:xfrm xmlns:a="http://schemas.openxmlformats.org/drawingml/2006/main">
            <a:off x="609600" y="1476375"/>
            <a:ext cx="109728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850" b="1">
                <a:solidFill>
                  <a:srgbClr val="182129"/>
                </a:solidFill>
                <a:latin typeface="Arial"/>
                <a:ea typeface="Arial"/>
                <a:cs typeface="Arial"/>
              </a:defRPr>
            </a:defPPr>
          </a:lstStyle>
          <a:p xmlns:a="http://schemas.openxmlformats.org/drawingml/2006/main">
            <a:pPr algn="r" rtl="1">
              <a:defRPr sz="2850" b="1" lang="ar-SA">
                <a:solidFill>
                  <a:srgbClr val="182129"/>
                </a:solidFill>
                <a:latin typeface="Arial"/>
                <a:ea typeface="Arial"/>
                <a:cs typeface="Arial"/>
              </a:defRPr>
            </a:pPr>
            <a:r>
              <a:rPr sz="2850" b="1" lang="ar-SA">
                <a:solidFill>
                  <a:srgbClr val="182129"/>
                </a:solidFill>
                <a:latin typeface="Arial"/>
                <a:ea typeface="Arial"/>
                <a:cs typeface="Arial"/>
                <a:rtl val="1"/>
              </a:rPr>
              <a:t>راجع قرارك قبل التأكيد</a:t>
            </a:r>
            <a:endParaRPr lang="ar-SA">
              <a:cs typeface="Arial"/>
            </a:endParaRPr>
          </a:p>
        </p:txBody>
      </p:sp>
      <p:sp>
        <p:nvSpPr>
          <p:cNvPr id="6" name="review-question-0">
            <a:extLst xmlns:a="http://schemas.openxmlformats.org/drawingml/2006/main">
              <a:ext uri="{FF2B5EF4-FFF2-40B4-BE49-F238E27FC236}">
                <a16:creationId xmlns:a16="http://schemas.microsoft.com/office/drawing/2014/main" id="{8D0AF46C-5B5B-4001-9083-DA5289DBE66B}"/>
              </a:ext>
            </a:extLst>
          </p:cNvPr>
          <p:cNvSpPr>
            <a:spLocks xmlns:a="http://schemas.openxmlformats.org/drawingml/2006/main" noGrp="1"/>
          </p:cNvSpPr>
          <p:nvPr/>
        </p:nvSpPr>
        <p:spPr>
          <a:xfrm xmlns:a="http://schemas.openxmlformats.org/drawingml/2006/main">
            <a:off x="609600" y="25241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75" b="0">
                <a:solidFill>
                  <a:srgbClr val="182129"/>
                </a:solidFill>
                <a:latin typeface="Arial"/>
                <a:ea typeface="Arial"/>
                <a:cs typeface="Arial"/>
              </a:defRPr>
            </a:defPPr>
          </a:lstStyle>
          <a:p xmlns:a="http://schemas.openxmlformats.org/drawingml/2006/main">
            <a:pPr algn="r" rtl="1">
              <a:defRPr sz="2175" b="0" lang="ar-SA">
                <a:solidFill>
                  <a:srgbClr val="182129"/>
                </a:solidFill>
                <a:latin typeface="Arial"/>
                <a:ea typeface="Arial"/>
                <a:cs typeface="Arial"/>
              </a:defRPr>
            </a:pPr>
            <a:r>
              <a:rPr sz="2175" b="0" lang="ar-SA">
                <a:solidFill>
                  <a:srgbClr val="182129"/>
                </a:solidFill>
                <a:latin typeface="Arial"/>
                <a:ea typeface="Arial"/>
                <a:cs typeface="Arial"/>
                <a:rtl val="1"/>
              </a:rPr>
              <a:t>ما النتيجة المطلوبة؟</a:t>
            </a:r>
            <a:endParaRPr lang="ar-SA">
              <a:cs typeface="Arial"/>
            </a:endParaRPr>
          </a:p>
        </p:txBody>
      </p:sp>
      <p:sp>
        <p:nvSpPr>
          <p:cNvPr id="7" name="">
            <a:extLst xmlns:a="http://schemas.openxmlformats.org/drawingml/2006/main">
              <a:ext uri="{FF2B5EF4-FFF2-40B4-BE49-F238E27FC236}">
                <a16:creationId xmlns:a16="http://schemas.microsoft.com/office/drawing/2014/main" id="{40D3E183-8DE7-455F-AEE4-E8A333102557}"/>
              </a:ext>
            </a:extLst>
          </p:cNvPr>
          <p:cNvSpPr>
            <a:spLocks xmlns:a="http://schemas.openxmlformats.org/drawingml/2006/main" noGrp="1"/>
          </p:cNvSpPr>
          <p:nvPr/>
        </p:nvSpPr>
        <p:spPr>
          <a:xfrm xmlns:a="http://schemas.openxmlformats.org/drawingml/2006/main">
            <a:off x="609600" y="29813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8" name="review-question-1">
            <a:extLst xmlns:a="http://schemas.openxmlformats.org/drawingml/2006/main">
              <a:ext uri="{FF2B5EF4-FFF2-40B4-BE49-F238E27FC236}">
                <a16:creationId xmlns:a16="http://schemas.microsoft.com/office/drawing/2014/main" id="{6DA9943E-F7CF-4E82-AF7F-FC8CA1595737}"/>
              </a:ext>
            </a:extLst>
          </p:cNvPr>
          <p:cNvSpPr>
            <a:spLocks xmlns:a="http://schemas.openxmlformats.org/drawingml/2006/main" noGrp="1"/>
          </p:cNvSpPr>
          <p:nvPr/>
        </p:nvSpPr>
        <p:spPr>
          <a:xfrm xmlns:a="http://schemas.openxmlformats.org/drawingml/2006/main">
            <a:off x="609600" y="30765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75" b="0">
                <a:solidFill>
                  <a:srgbClr val="182129"/>
                </a:solidFill>
                <a:latin typeface="Arial"/>
                <a:ea typeface="Arial"/>
                <a:cs typeface="Arial"/>
              </a:defRPr>
            </a:defPPr>
          </a:lstStyle>
          <a:p xmlns:a="http://schemas.openxmlformats.org/drawingml/2006/main">
            <a:pPr algn="r" rtl="1">
              <a:defRPr sz="2175" b="0" lang="ar-SA">
                <a:solidFill>
                  <a:srgbClr val="182129"/>
                </a:solidFill>
                <a:latin typeface="Arial"/>
                <a:ea typeface="Arial"/>
                <a:cs typeface="Arial"/>
              </a:defRPr>
            </a:pPr>
            <a:r>
              <a:rPr sz="2175" b="0" lang="ar-SA">
                <a:solidFill>
                  <a:srgbClr val="182129"/>
                </a:solidFill>
                <a:latin typeface="Arial"/>
                <a:ea typeface="Arial"/>
                <a:cs typeface="Arial"/>
                <a:rtl val="1"/>
              </a:rPr>
              <a:t>من الجهة المسؤولة؟</a:t>
            </a:r>
            <a:endParaRPr lang="ar-SA">
              <a:cs typeface="Arial"/>
            </a:endParaRPr>
          </a:p>
        </p:txBody>
      </p:sp>
      <p:sp>
        <p:nvSpPr>
          <p:cNvPr id="9" name="">
            <a:extLst xmlns:a="http://schemas.openxmlformats.org/drawingml/2006/main">
              <a:ext uri="{FF2B5EF4-FFF2-40B4-BE49-F238E27FC236}">
                <a16:creationId xmlns:a16="http://schemas.microsoft.com/office/drawing/2014/main" id="{3127B89D-CFF6-435B-8891-87A502A94075}"/>
              </a:ext>
            </a:extLst>
          </p:cNvPr>
          <p:cNvSpPr>
            <a:spLocks xmlns:a="http://schemas.openxmlformats.org/drawingml/2006/main" noGrp="1"/>
          </p:cNvSpPr>
          <p:nvPr/>
        </p:nvSpPr>
        <p:spPr>
          <a:xfrm xmlns:a="http://schemas.openxmlformats.org/drawingml/2006/main">
            <a:off x="609600" y="353377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0" name="review-question-2">
            <a:extLst xmlns:a="http://schemas.openxmlformats.org/drawingml/2006/main">
              <a:ext uri="{FF2B5EF4-FFF2-40B4-BE49-F238E27FC236}">
                <a16:creationId xmlns:a16="http://schemas.microsoft.com/office/drawing/2014/main" id="{8AECE3B2-6289-4DA0-BBCA-99B070445A1D}"/>
              </a:ext>
            </a:extLst>
          </p:cNvPr>
          <p:cNvSpPr>
            <a:spLocks xmlns:a="http://schemas.openxmlformats.org/drawingml/2006/main" noGrp="1"/>
          </p:cNvSpPr>
          <p:nvPr/>
        </p:nvSpPr>
        <p:spPr>
          <a:xfrm xmlns:a="http://schemas.openxmlformats.org/drawingml/2006/main">
            <a:off x="609600" y="36290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75" b="0">
                <a:solidFill>
                  <a:srgbClr val="182129"/>
                </a:solidFill>
                <a:latin typeface="Arial"/>
                <a:ea typeface="Arial"/>
                <a:cs typeface="Arial"/>
              </a:defRPr>
            </a:defPPr>
          </a:lstStyle>
          <a:p xmlns:a="http://schemas.openxmlformats.org/drawingml/2006/main">
            <a:pPr algn="r" rtl="1">
              <a:defRPr sz="2175" b="0" lang="ar-SA">
                <a:solidFill>
                  <a:srgbClr val="182129"/>
                </a:solidFill>
                <a:latin typeface="Arial"/>
                <a:ea typeface="Arial"/>
                <a:cs typeface="Arial"/>
              </a:defRPr>
            </a:pPr>
            <a:r>
              <a:rPr sz="2175" b="0" lang="ar-SA">
                <a:solidFill>
                  <a:srgbClr val="182129"/>
                </a:solidFill>
                <a:latin typeface="Arial"/>
                <a:ea typeface="Arial"/>
                <a:cs typeface="Arial"/>
                <a:rtl val="1"/>
              </a:rPr>
              <a:t>كم الإجمالي والصافي؟</a:t>
            </a:r>
            <a:endParaRPr lang="ar-SA">
              <a:cs typeface="Arial"/>
            </a:endParaRPr>
          </a:p>
        </p:txBody>
      </p:sp>
      <p:sp>
        <p:nvSpPr>
          <p:cNvPr id="11" name="">
            <a:extLst xmlns:a="http://schemas.openxmlformats.org/drawingml/2006/main">
              <a:ext uri="{FF2B5EF4-FFF2-40B4-BE49-F238E27FC236}">
                <a16:creationId xmlns:a16="http://schemas.microsoft.com/office/drawing/2014/main" id="{32ED0509-00F6-4EFE-AA6F-2CC017B0D088}"/>
              </a:ext>
            </a:extLst>
          </p:cNvPr>
          <p:cNvSpPr>
            <a:spLocks xmlns:a="http://schemas.openxmlformats.org/drawingml/2006/main" noGrp="1"/>
          </p:cNvSpPr>
          <p:nvPr/>
        </p:nvSpPr>
        <p:spPr>
          <a:xfrm xmlns:a="http://schemas.openxmlformats.org/drawingml/2006/main">
            <a:off x="609600" y="40862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2" name="review-question-3">
            <a:extLst xmlns:a="http://schemas.openxmlformats.org/drawingml/2006/main">
              <a:ext uri="{FF2B5EF4-FFF2-40B4-BE49-F238E27FC236}">
                <a16:creationId xmlns:a16="http://schemas.microsoft.com/office/drawing/2014/main" id="{6F0C13A1-005B-49D3-BCDD-AEE7F4B59633}"/>
              </a:ext>
            </a:extLst>
          </p:cNvPr>
          <p:cNvSpPr>
            <a:spLocks xmlns:a="http://schemas.openxmlformats.org/drawingml/2006/main" noGrp="1"/>
          </p:cNvSpPr>
          <p:nvPr/>
        </p:nvSpPr>
        <p:spPr>
          <a:xfrm xmlns:a="http://schemas.openxmlformats.org/drawingml/2006/main">
            <a:off x="609600" y="41814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75" b="0">
                <a:solidFill>
                  <a:srgbClr val="182129"/>
                </a:solidFill>
                <a:latin typeface="Arial"/>
                <a:ea typeface="Arial"/>
                <a:cs typeface="Arial"/>
              </a:defRPr>
            </a:defPPr>
          </a:lstStyle>
          <a:p xmlns:a="http://schemas.openxmlformats.org/drawingml/2006/main">
            <a:pPr algn="r" rtl="1">
              <a:defRPr sz="2175" b="0" lang="ar-SA">
                <a:solidFill>
                  <a:srgbClr val="182129"/>
                </a:solidFill>
                <a:latin typeface="Arial"/>
                <a:ea typeface="Arial"/>
                <a:cs typeface="Arial"/>
              </a:defRPr>
            </a:pPr>
            <a:r>
              <a:rPr sz="2175" b="0" lang="ar-SA">
                <a:solidFill>
                  <a:srgbClr val="182129"/>
                </a:solidFill>
                <a:latin typeface="Arial"/>
                <a:ea typeface="Arial"/>
                <a:cs typeface="Arial"/>
                <a:rtl val="1"/>
              </a:rPr>
              <a:t>ما دليل الإكمال؟</a:t>
            </a:r>
            <a:endParaRPr lang="ar-SA">
              <a:cs typeface="Arial"/>
            </a:endParaRPr>
          </a:p>
        </p:txBody>
      </p:sp>
      <p:sp>
        <p:nvSpPr>
          <p:cNvPr id="13" name="">
            <a:extLst xmlns:a="http://schemas.openxmlformats.org/drawingml/2006/main">
              <a:ext uri="{FF2B5EF4-FFF2-40B4-BE49-F238E27FC236}">
                <a16:creationId xmlns:a16="http://schemas.microsoft.com/office/drawing/2014/main" id="{C3FD57A0-EBCE-4BB0-ACA2-66FE4F92116D}"/>
              </a:ext>
            </a:extLst>
          </p:cNvPr>
          <p:cNvSpPr>
            <a:spLocks xmlns:a="http://schemas.openxmlformats.org/drawingml/2006/main" noGrp="1"/>
          </p:cNvSpPr>
          <p:nvPr/>
        </p:nvSpPr>
        <p:spPr>
          <a:xfrm xmlns:a="http://schemas.openxmlformats.org/drawingml/2006/main">
            <a:off x="609600" y="463867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4" name="review-question-4">
            <a:extLst xmlns:a="http://schemas.openxmlformats.org/drawingml/2006/main">
              <a:ext uri="{FF2B5EF4-FFF2-40B4-BE49-F238E27FC236}">
                <a16:creationId xmlns:a16="http://schemas.microsoft.com/office/drawing/2014/main" id="{8D5619B0-5ED5-4AC2-B9B3-3E771CF0CD75}"/>
              </a:ext>
            </a:extLst>
          </p:cNvPr>
          <p:cNvSpPr>
            <a:spLocks xmlns:a="http://schemas.openxmlformats.org/drawingml/2006/main" noGrp="1"/>
          </p:cNvSpPr>
          <p:nvPr/>
        </p:nvSpPr>
        <p:spPr>
          <a:xfrm xmlns:a="http://schemas.openxmlformats.org/drawingml/2006/main">
            <a:off x="609600" y="47339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75" b="0">
                <a:solidFill>
                  <a:srgbClr val="182129"/>
                </a:solidFill>
                <a:latin typeface="Arial"/>
                <a:ea typeface="Arial"/>
                <a:cs typeface="Arial"/>
              </a:defRPr>
            </a:defPPr>
          </a:lstStyle>
          <a:p xmlns:a="http://schemas.openxmlformats.org/drawingml/2006/main">
            <a:pPr algn="r" rtl="1">
              <a:defRPr sz="2175" b="0" lang="ar-SA">
                <a:solidFill>
                  <a:srgbClr val="182129"/>
                </a:solidFill>
                <a:latin typeface="Arial"/>
                <a:ea typeface="Arial"/>
                <a:cs typeface="Arial"/>
              </a:defRPr>
            </a:pPr>
            <a:r>
              <a:rPr sz="2175" b="0" lang="ar-SA">
                <a:solidFill>
                  <a:srgbClr val="182129"/>
                </a:solidFill>
                <a:latin typeface="Arial"/>
                <a:ea typeface="Arial"/>
                <a:cs typeface="Arial"/>
                <a:rtl val="1"/>
              </a:rPr>
              <a:t>كيف تتابع الاستثناء؟</a:t>
            </a:r>
            <a:endParaRPr lang="ar-SA">
              <a:cs typeface="Arial"/>
            </a:endParaRPr>
          </a:p>
        </p:txBody>
      </p:sp>
      <p:sp>
        <p:nvSpPr>
          <p:cNvPr id="15" name="">
            <a:extLst xmlns:a="http://schemas.openxmlformats.org/drawingml/2006/main">
              <a:ext uri="{FF2B5EF4-FFF2-40B4-BE49-F238E27FC236}">
                <a16:creationId xmlns:a16="http://schemas.microsoft.com/office/drawing/2014/main" id="{90B3E0D7-6F51-4224-AF6D-57FF53B9033A}"/>
              </a:ext>
            </a:extLst>
          </p:cNvPr>
          <p:cNvSpPr>
            <a:spLocks xmlns:a="http://schemas.openxmlformats.org/drawingml/2006/main" noGrp="1"/>
          </p:cNvSpPr>
          <p:nvPr/>
        </p:nvSpPr>
        <p:spPr>
          <a:xfrm xmlns:a="http://schemas.openxmlformats.org/drawingml/2006/main">
            <a:off x="609600" y="51911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6" name="full-article-link">
            <a:extLst xmlns:a="http://schemas.openxmlformats.org/drawingml/2006/main">
              <a:ext uri="{FF2B5EF4-FFF2-40B4-BE49-F238E27FC236}">
                <a16:creationId xmlns:a16="http://schemas.microsoft.com/office/drawing/2014/main" id="{578D0C67-31BB-4703-8BEB-2EE5207C26AC}"/>
              </a:ext>
            </a:extLst>
          </p:cNvPr>
          <p:cNvSpPr>
            <a:spLocks xmlns:a="http://schemas.openxmlformats.org/drawingml/2006/main" noGrp="1"/>
          </p:cNvSpPr>
          <p:nvPr/>
        </p:nvSpPr>
        <p:spPr>
          <a:xfrm xmlns:a="http://schemas.openxmlformats.org/drawingml/2006/main">
            <a:off x="609600" y="565785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0">
                <a:solidFill>
                  <a:srgbClr val="AF3B03"/>
                </a:solidFill>
                <a:latin typeface="Arial"/>
                <a:ea typeface="Arial"/>
                <a:cs typeface="Arial"/>
              </a:defRPr>
            </a:defPPr>
          </a:lstStyle>
          <a:p xmlns:a="http://schemas.openxmlformats.org/drawingml/2006/main">
            <a:pPr algn="r">
              <a:defRPr sz="1425" b="0">
                <a:solidFill>
                  <a:srgbClr val="AF3B03"/>
                </a:solidFill>
                <a:latin typeface="Arial"/>
                <a:ea typeface="Arial"/>
                <a:cs typeface="Arial"/>
              </a:defRPr>
            </a:pPr>
            <a:r>
              <a:rPr sz="1425" b="0">
                <a:solidFill>
                  <a:srgbClr val="AF3B03"/>
                </a:solidFill>
                <a:latin typeface="Arial"/>
                <a:ea typeface="Arial"/>
                <a:cs typeface="Arial"/>
                <a:hlinkClick xmlns:r="http://schemas.openxmlformats.org/officeDocument/2006/relationships" r:id="R5d99f462ff634f8a"/>
              </a:rPr>
              <a:t>https://watadcash.com/journal/watadcash-syria-service-map/</a:t>
            </a:r>
          </a:p>
        </p:txBody>
      </p:sp>
    </p:spTree>
    <p:extLst>
      <p:ext uri="{BB962C8B-B14F-4D97-AF65-F5344CB8AC3E}">
        <p14:creationId xmlns:p14="http://schemas.microsoft.com/office/powerpoint/2010/main" val="110959881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2026-10-18T03:05:29.7820000Z</dcterms:created>
  <dcterms:modified xsi:type="dcterms:W3CDTF">2026-10-18T03:05:29.7820000Z</dcterms:modified>
</coreProperties>
</file>