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72fd51a0db44677" /><Relationship Type="http://schemas.openxmlformats.org/officeDocument/2006/relationships/extended-properties" Target="/docProps/app.xml" Id="R85e4a00c4bc84783" /><Relationship Type="http://schemas.openxmlformats.org/officeDocument/2006/relationships/officeDocument" Target="/ppt/presentation.xml" Id="R420324f2f3dd478a" /></Relationships>
</file>

<file path=ppt/presentation.xml><?xml version="1.0" encoding="utf-8"?>
<p:presentation xmlns:p="http://schemas.openxmlformats.org/presentationml/2006/main">
  <p:sldMasterIdLst>
    <p:sldMasterId xmlns:r="http://schemas.openxmlformats.org/officeDocument/2006/relationships" id="2147483648" r:id="R3ce145474b214553"/>
  </p:sldMasterIdLst>
  <p:notesMasterIdLst>
    <p:notesMasterId xmlns:r="http://schemas.openxmlformats.org/officeDocument/2006/relationships" r:id="R89ffca72e0bc4ab8"/>
  </p:notesMasterIdLst>
  <p:sldIdLst>
    <p:sldId xmlns:r="http://schemas.openxmlformats.org/officeDocument/2006/relationships" id="256" r:id="R80c2d81750394d40"/>
    <p:sldId xmlns:r="http://schemas.openxmlformats.org/officeDocument/2006/relationships" id="257" r:id="Rd4691f405ffa491e"/>
    <p:sldId xmlns:r="http://schemas.openxmlformats.org/officeDocument/2006/relationships" id="258" r:id="R6efdea651bc24c77"/>
    <p:sldId xmlns:r="http://schemas.openxmlformats.org/officeDocument/2006/relationships" id="259" r:id="Re0a4745818be4245"/>
    <p:sldId xmlns:r="http://schemas.openxmlformats.org/officeDocument/2006/relationships" id="260" r:id="R3a0d207c4d3545dc"/>
    <p:sldId xmlns:r="http://schemas.openxmlformats.org/officeDocument/2006/relationships" id="261" r:id="R1406b6eff6014ae1"/>
    <p:sldId xmlns:r="http://schemas.openxmlformats.org/officeDocument/2006/relationships" id="262" r:id="R49875baa1006444c"/>
    <p:sldId xmlns:r="http://schemas.openxmlformats.org/officeDocument/2006/relationships" id="263" r:id="R67aa18b4abd94b87"/>
    <p:sldId xmlns:r="http://schemas.openxmlformats.org/officeDocument/2006/relationships" id="264" r:id="R405402abf9b94d26"/>
    <p:sldId xmlns:r="http://schemas.openxmlformats.org/officeDocument/2006/relationships" id="265" r:id="R361b06e2f57940fe"/>
    <p:sldId xmlns:r="http://schemas.openxmlformats.org/officeDocument/2006/relationships" id="266" r:id="R6e17f271cbf74cb4"/>
    <p:sldId xmlns:r="http://schemas.openxmlformats.org/officeDocument/2006/relationships" id="267" r:id="R81b6284f98bf422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bbebdf3734a401e" /><Relationship Type="http://schemas.openxmlformats.org/officeDocument/2006/relationships/slideMaster" Target="/ppt/slideMasters/slideMaster1.xml" Id="R3ce145474b214553" /><Relationship Type="http://schemas.openxmlformats.org/officeDocument/2006/relationships/notesMaster" Target="/ppt/notesMasters/notesMaster1.xml" Id="R89ffca72e0bc4ab8" /><Relationship Type="http://schemas.openxmlformats.org/officeDocument/2006/relationships/presProps" Target="/ppt/presProps.xml" Id="R14ab8dc2312145db" /><Relationship Type="http://schemas.openxmlformats.org/officeDocument/2006/relationships/tableStyles" Target="/ppt/tableStyles.xml" Id="R8e535b52a76f415e" /><Relationship Type="http://schemas.openxmlformats.org/officeDocument/2006/relationships/slide" Target="/ppt/slides/slide1.xml" Id="R80c2d81750394d40" /><Relationship Type="http://schemas.openxmlformats.org/officeDocument/2006/relationships/slide" Target="/ppt/slides/slide2.xml" Id="Rd4691f405ffa491e" /><Relationship Type="http://schemas.openxmlformats.org/officeDocument/2006/relationships/slide" Target="/ppt/slides/slide3.xml" Id="R6efdea651bc24c77" /><Relationship Type="http://schemas.openxmlformats.org/officeDocument/2006/relationships/slide" Target="/ppt/slides/slide4.xml" Id="Re0a4745818be4245" /><Relationship Type="http://schemas.openxmlformats.org/officeDocument/2006/relationships/slide" Target="/ppt/slides/slide5.xml" Id="R3a0d207c4d3545dc" /><Relationship Type="http://schemas.openxmlformats.org/officeDocument/2006/relationships/slide" Target="/ppt/slides/slide6.xml" Id="R1406b6eff6014ae1" /><Relationship Type="http://schemas.openxmlformats.org/officeDocument/2006/relationships/slide" Target="/ppt/slides/slide7.xml" Id="R49875baa1006444c" /><Relationship Type="http://schemas.openxmlformats.org/officeDocument/2006/relationships/slide" Target="/ppt/slides/slide8.xml" Id="R67aa18b4abd94b87" /><Relationship Type="http://schemas.openxmlformats.org/officeDocument/2006/relationships/slide" Target="/ppt/slides/slide9.xml" Id="R405402abf9b94d26" /><Relationship Type="http://schemas.openxmlformats.org/officeDocument/2006/relationships/slide" Target="/ppt/slides/slide10.xml" Id="R361b06e2f57940fe" /><Relationship Type="http://schemas.openxmlformats.org/officeDocument/2006/relationships/slide" Target="/ppt/slides/slide11.xml" Id="R6e17f271cbf74cb4" /><Relationship Type="http://schemas.openxmlformats.org/officeDocument/2006/relationships/slide" Target="/ppt/slides/slide12.xml" Id="R81b6284f98bf422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6c4d1433bce413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b53805254924967" /><Relationship Type="http://schemas.openxmlformats.org/officeDocument/2006/relationships/notesMaster" Target="/ppt/notesMasters/notesMaster1.xml" Id="R89eaa8a2f8db49de" /></Relationships>
</file>

<file path=ppt/notesSlides/_rels/notesSlide2.xml.rels>&#65279;<?xml version="1.0" encoding="utf-8"?><Relationships xmlns="http://schemas.openxmlformats.org/package/2006/relationships"><Relationship Type="http://schemas.openxmlformats.org/officeDocument/2006/relationships/slide" Target="/ppt/slides/slide2.xml" Id="Rbf765b6e1ce44edc" /><Relationship Type="http://schemas.openxmlformats.org/officeDocument/2006/relationships/notesMaster" Target="/ppt/notesMasters/notesMaster1.xml" Id="R64371c1956344a04" /></Relationships>
</file>

<file path=ppt/notesSlides/_rels/notesSlide3.xml.rels>&#65279;<?xml version="1.0" encoding="utf-8"?><Relationships xmlns="http://schemas.openxmlformats.org/package/2006/relationships"><Relationship Type="http://schemas.openxmlformats.org/officeDocument/2006/relationships/slide" Target="/ppt/slides/slide3.xml" Id="R0ac3a92de5544d6f" /><Relationship Type="http://schemas.openxmlformats.org/officeDocument/2006/relationships/notesMaster" Target="/ppt/notesMasters/notesMaster1.xml" Id="Rd3ac01ef422142e7" /></Relationships>
</file>

<file path=ppt/notesSlides/_rels/notesSlide4.xml.rels>&#65279;<?xml version="1.0" encoding="utf-8"?><Relationships xmlns="http://schemas.openxmlformats.org/package/2006/relationships"><Relationship Type="http://schemas.openxmlformats.org/officeDocument/2006/relationships/slide" Target="/ppt/slides/slide4.xml" Id="R1ea377ef19fb454d" /><Relationship Type="http://schemas.openxmlformats.org/officeDocument/2006/relationships/notesMaster" Target="/ppt/notesMasters/notesMaster1.xml" Id="R984352ab431045e8" /></Relationships>
</file>

<file path=ppt/notesSlides/_rels/notesSlide5.xml.rels>&#65279;<?xml version="1.0" encoding="utf-8"?><Relationships xmlns="http://schemas.openxmlformats.org/package/2006/relationships"><Relationship Type="http://schemas.openxmlformats.org/officeDocument/2006/relationships/slide" Target="/ppt/slides/slide5.xml" Id="R7d34172d46e141ca" /><Relationship Type="http://schemas.openxmlformats.org/officeDocument/2006/relationships/notesMaster" Target="/ppt/notesMasters/notesMaster1.xml" Id="R1ad6332105484182" /></Relationships>
</file>

<file path=ppt/notesSlides/_rels/notesSlide6.xml.rels>&#65279;<?xml version="1.0" encoding="utf-8"?><Relationships xmlns="http://schemas.openxmlformats.org/package/2006/relationships"><Relationship Type="http://schemas.openxmlformats.org/officeDocument/2006/relationships/slide" Target="/ppt/slides/slide6.xml" Id="R476a21a5a30c485c" /><Relationship Type="http://schemas.openxmlformats.org/officeDocument/2006/relationships/notesMaster" Target="/ppt/notesMasters/notesMaster1.xml" Id="Rf69f3835af4d457f" /></Relationships>
</file>

<file path=ppt/notesSlides/_rels/notesSlide7.xml.rels>&#65279;<?xml version="1.0" encoding="utf-8"?><Relationships xmlns="http://schemas.openxmlformats.org/package/2006/relationships"><Relationship Type="http://schemas.openxmlformats.org/officeDocument/2006/relationships/slide" Target="/ppt/slides/slide7.xml" Id="Rf21157734b2f436c" /><Relationship Type="http://schemas.openxmlformats.org/officeDocument/2006/relationships/notesMaster" Target="/ppt/notesMasters/notesMaster1.xml" Id="R1a9126c8b4cd48ef" /></Relationships>
</file>

<file path=ppt/notesSlides/_rels/notesSlide8.xml.rels>&#65279;<?xml version="1.0" encoding="utf-8"?><Relationships xmlns="http://schemas.openxmlformats.org/package/2006/relationships"><Relationship Type="http://schemas.openxmlformats.org/officeDocument/2006/relationships/slide" Target="/ppt/slides/slide8.xml" Id="R27abc09663d3433e" /><Relationship Type="http://schemas.openxmlformats.org/officeDocument/2006/relationships/notesMaster" Target="/ppt/notesMasters/notesMaster1.xml" Id="R092eee22ddfd4726" /></Relationships>
</file>

<file path=ppt/notesSlides/_rels/notesSlide9.xml.rels>&#65279;<?xml version="1.0" encoding="utf-8"?><Relationships xmlns="http://schemas.openxmlformats.org/package/2006/relationships"><Relationship Type="http://schemas.openxmlformats.org/officeDocument/2006/relationships/slide" Target="/ppt/slides/slide9.xml" Id="Rb6f2126869ba434a" /><Relationship Type="http://schemas.openxmlformats.org/officeDocument/2006/relationships/notesMaster" Target="/ppt/notesMasters/notesMaster1.xml" Id="R45eb4da9bf8248a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a66133d30844b01" /><Relationship Type="http://schemas.openxmlformats.org/officeDocument/2006/relationships/notesMaster" Target="/ppt/notesMasters/notesMaster1.xml" Id="Rcc59df7c5d9549c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ad65e45e94948e2" /><Relationship Type="http://schemas.openxmlformats.org/officeDocument/2006/relationships/notesMaster" Target="/ppt/notesMasters/notesMaster1.xml" Id="R433a15557669459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68e77ac43534bb2" /><Relationship Type="http://schemas.openxmlformats.org/officeDocument/2006/relationships/notesMaster" Target="/ppt/notesMasters/notesMaster1.xml" Id="R3d8de01edebf461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card products and funding explanation: https://watadcash.com/watadcash-card.php</a:t>
            </a:r>
          </a:p>
          <a:p xmlns:a="http://schemas.openxmlformats.org/drawingml/2006/main">
            <a:r>
              <a:t>WATADCASH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card products and funding explanation: https://watadcash.com/watadcash-card.php</a:t>
            </a:r>
          </a:p>
          <a:p xmlns:a="http://schemas.openxmlformats.org/drawingml/2006/main">
            <a:r>
              <a:t>WATADCASH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card products and funding explanation: https://watadcash.com/watadcash-card.php</a:t>
            </a:r>
          </a:p>
          <a:p xmlns:a="http://schemas.openxmlformats.org/drawingml/2006/main">
            <a:r>
              <a:t>WATADCASH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card products and funding explanation: https://watadcash.com/watadcash-card.php</a:t>
            </a:r>
          </a:p>
          <a:p xmlns:a="http://schemas.openxmlformats.org/drawingml/2006/main">
            <a:r>
              <a:t>WATADCASH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card products and funding explanation: https://watadcash.com/watadcash-card.php</a:t>
            </a:r>
          </a:p>
          <a:p xmlns:a="http://schemas.openxmlformats.org/drawingml/2006/main">
            <a:r>
              <a:t>WATADCASH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card products and funding explanation: https://watadcash.com/watadcash-card.php</a:t>
            </a:r>
          </a:p>
          <a:p xmlns:a="http://schemas.openxmlformats.org/drawingml/2006/main">
            <a:r>
              <a:t>WATADCASH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card products and funding explanation: https://watadcash.com/watadcash-card.php</a:t>
            </a:r>
          </a:p>
          <a:p xmlns:a="http://schemas.openxmlformats.org/drawingml/2006/main">
            <a:r>
              <a:t>WATADCASH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card products and funding explanation: https://watadcash.com/watadcash-card.php</a:t>
            </a:r>
          </a:p>
          <a:p xmlns:a="http://schemas.openxmlformats.org/drawingml/2006/main">
            <a:r>
              <a:t>WATADCASH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card products and funding explanation: https://watadcash.com/watadcash-card.php</a:t>
            </a:r>
          </a:p>
          <a:p xmlns:a="http://schemas.openxmlformats.org/drawingml/2006/main">
            <a:r>
              <a:t>WATADCASH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card products and funding explanation: https://watadcash.com/watadcash-card.php</a:t>
            </a:r>
          </a:p>
          <a:p xmlns:a="http://schemas.openxmlformats.org/drawingml/2006/main">
            <a:r>
              <a:t>WATADCASH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card products and funding explanation: https://watadcash.com/watadcash-card.php</a:t>
            </a:r>
          </a:p>
          <a:p xmlns:a="http://schemas.openxmlformats.org/drawingml/2006/main">
            <a:r>
              <a:t>WATADCASH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card products and funding explanation: https://watadcash.com/watadcash-card.php</a:t>
            </a:r>
          </a:p>
          <a:p xmlns:a="http://schemas.openxmlformats.org/drawingml/2006/main">
            <a:r>
              <a:t>WATADCASH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887ef170c554f0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b46b648c357419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0bb1ea94cbc4d6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fa6ef01c5624f4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24d4c4b77c74ca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cf711a14f1b4bf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0BDFF31-40B2-428D-A9F6-DFCE7D095C3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9F40055-355A-4648-9A96-BCFD1C077B9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2000630-E920-44B7-9623-761A06464E8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BA2DFD5-5636-40E0-822B-7C4A46786C0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DD236F2-F332-47ED-8D0A-6E1C3F6B86D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48223E7-1B31-4C01-AFED-AA630A50291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26533EB-FF06-4CDC-8CA4-7C9B6E9B9A3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C55D6EA-1B95-4FF1-86F5-EAA9C046BE4A}"/>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52220C5-9672-465E-A827-6A49250AC30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DE79B1C-FF8B-4AD2-AF1D-66CC5813376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1b4ba9b065b41b7" /><Relationship Type="http://schemas.openxmlformats.org/officeDocument/2006/relationships/slideLayout" Target="/ppt/slideLayouts/slideLayout1.xml" Id="Rb1e404f6eaa54d57" /><Relationship Type="http://schemas.openxmlformats.org/officeDocument/2006/relationships/slideLayout" Target="/ppt/slideLayouts/slideLayout2.xml" Id="Rc59afa4ec42a4983" /><Relationship Type="http://schemas.openxmlformats.org/officeDocument/2006/relationships/slideLayout" Target="/ppt/slideLayouts/slideLayout3.xml" Id="Rf70963d76c614d25" /><Relationship Type="http://schemas.openxmlformats.org/officeDocument/2006/relationships/slideLayout" Target="/ppt/slideLayouts/slideLayout4.xml" Id="R27775626462c45c6" /><Relationship Type="http://schemas.openxmlformats.org/officeDocument/2006/relationships/slideLayout" Target="/ppt/slideLayouts/slideLayout5.xml" Id="R7a3a10cd620d44f9" /><Relationship Type="http://schemas.openxmlformats.org/officeDocument/2006/relationships/slideLayout" Target="/ppt/slideLayouts/slideLayout6.xml" Id="R18d42721c5f24d4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1e404f6eaa54d57"/>
    <p:sldLayoutId xmlns:r="http://schemas.openxmlformats.org/officeDocument/2006/relationships" id="2147483650" r:id="Rc59afa4ec42a4983"/>
    <p:sldLayoutId xmlns:r="http://schemas.openxmlformats.org/officeDocument/2006/relationships" id="2147483651" r:id="Rf70963d76c614d25"/>
    <p:sldLayoutId xmlns:r="http://schemas.openxmlformats.org/officeDocument/2006/relationships" id="2147483652" r:id="R27775626462c45c6"/>
    <p:sldLayoutId xmlns:r="http://schemas.openxmlformats.org/officeDocument/2006/relationships" id="2147483653" r:id="R7a3a10cd620d44f9"/>
    <p:sldLayoutId xmlns:r="http://schemas.openxmlformats.org/officeDocument/2006/relationships" id="2147483654" r:id="R18d42721c5f24d4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00f71966c794577" /><Relationship Type="http://schemas.openxmlformats.org/officeDocument/2006/relationships/image" Target="/ppt/media/image.png" Id="R967fd6d47467451d" /><Relationship Type="http://schemas.openxmlformats.org/officeDocument/2006/relationships/image" Target="/ppt/media/image2.png" Id="R66aca2d9bf714d34" /><Relationship Type="http://schemas.openxmlformats.org/officeDocument/2006/relationships/notesSlide" Target="/ppt/notesSlides/notesSlide1.xml" Id="R6a2e0cd2eefd499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592c06e34e44823" /><Relationship Type="http://schemas.openxmlformats.org/officeDocument/2006/relationships/image" Target="/ppt/media/image3.png" Id="Rc87815add4ca44a5" /><Relationship Type="http://schemas.openxmlformats.org/officeDocument/2006/relationships/notesSlide" Target="/ppt/notesSlides/notesSlide2.xml" Id="R7e6d3bd0daff4a83"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c6bf9c63ee64725" /><Relationship Type="http://schemas.openxmlformats.org/officeDocument/2006/relationships/image" Target="/ppt/media/image4.png" Id="R64efaa67ec4a4887" /><Relationship Type="http://schemas.openxmlformats.org/officeDocument/2006/relationships/notesSlide" Target="/ppt/notesSlides/notesSlide3.xml" Id="Re92674ece835467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a360e2dd5c804051" /><Relationship Type="http://schemas.openxmlformats.org/officeDocument/2006/relationships/image" Target="/ppt/media/image5.png" Id="R1859a78744ba450c" /><Relationship Type="http://schemas.openxmlformats.org/officeDocument/2006/relationships/notesSlide" Target="/ppt/notesSlides/notesSlide4.xml" Id="R92b3abaf0a20409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bc8179324204339" /><Relationship Type="http://schemas.openxmlformats.org/officeDocument/2006/relationships/image" Target="/ppt/media/image6.png" Id="R0ba56a98a5584857" /><Relationship Type="http://schemas.openxmlformats.org/officeDocument/2006/relationships/notesSlide" Target="/ppt/notesSlides/notesSlide5.xml" Id="R37e9f4c2f66b468e"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26969fba05e4133" /><Relationship Type="http://schemas.openxmlformats.org/officeDocument/2006/relationships/image" Target="/ppt/media/image7.png" Id="R95fe85e708e64588" /><Relationship Type="http://schemas.openxmlformats.org/officeDocument/2006/relationships/notesSlide" Target="/ppt/notesSlides/notesSlide6.xml" Id="R7289f2bff0e94147"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0425b967b9f4094" /><Relationship Type="http://schemas.openxmlformats.org/officeDocument/2006/relationships/image" Target="/ppt/media/image8.png" Id="Rb1f433869eb74126" /><Relationship Type="http://schemas.openxmlformats.org/officeDocument/2006/relationships/notesSlide" Target="/ppt/notesSlides/notesSlide7.xml" Id="Re1952f5368954188"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76f30f552a2549f5" /><Relationship Type="http://schemas.openxmlformats.org/officeDocument/2006/relationships/image" Target="/ppt/media/image9.png" Id="R784905fbc482434c" /><Relationship Type="http://schemas.openxmlformats.org/officeDocument/2006/relationships/notesSlide" Target="/ppt/notesSlides/notesSlide8.xml" Id="R91a35c7d3ff84edf"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b481581df8804478" /><Relationship Type="http://schemas.openxmlformats.org/officeDocument/2006/relationships/image" Target="/ppt/media/image10.png" Id="R45805f57446042b9" /><Relationship Type="http://schemas.openxmlformats.org/officeDocument/2006/relationships/notesSlide" Target="/ppt/notesSlides/notesSlide9.xml" Id="Rd66e888ef55b448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d4d6f1f8aae540c1" /><Relationship Type="http://schemas.openxmlformats.org/officeDocument/2006/relationships/image" Target="/ppt/media/image11.png" Id="R87a98612562a4009" /><Relationship Type="http://schemas.openxmlformats.org/officeDocument/2006/relationships/notesSlide" Target="/ppt/notesSlides/notesSlide10.xml" Id="R1f851ac80ae54c9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424887d50e0d4057" /><Relationship Type="http://schemas.openxmlformats.org/officeDocument/2006/relationships/image" Target="/ppt/media/image12.png" Id="Re17c4e49bda2492f" /><Relationship Type="http://schemas.openxmlformats.org/officeDocument/2006/relationships/hyperlink" Target="https://watadcash.com/watadcash-card.php" TargetMode="External" Id="R41729a6281e44cb3" /><Relationship Type="http://schemas.openxmlformats.org/officeDocument/2006/relationships/hyperlink" Target="https://watadcash.com/pricing.php" TargetMode="External" Id="R57932c3bb4c14f92" /><Relationship Type="http://schemas.openxmlformats.org/officeDocument/2006/relationships/notesSlide" Target="/ppt/notesSlides/notesSlide11.xml" Id="Ree34b28fcd3d44e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f9763199fa1c4cf8" /><Relationship Type="http://schemas.openxmlformats.org/officeDocument/2006/relationships/image" Target="/ppt/media/image13.png" Id="R1248e85c068d481d" /><Relationship Type="http://schemas.openxmlformats.org/officeDocument/2006/relationships/hyperlink" Target="https://watadcash.com/journal/en/virtual-card-issue-and-funding-cost/" TargetMode="External" Id="Rd7f5d19fcc604852" /><Relationship Type="http://schemas.openxmlformats.org/officeDocument/2006/relationships/notesSlide" Target="/ppt/notesSlides/notesSlide12.xml" Id="R3514fa2f61f94e29" /></Relationships>
</file>

<file path=ppt/slides/slide1.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2950D945-5997-49CB-9D5C-4C2DA08A0A1E}"/>
              </a:ext>
            </a:extLst>
          </p:cNvPr>
          <p:cNvPicPr>
            <a:picLocks xmlns:a="http://schemas.openxmlformats.org/drawingml/2006/main" noChangeAspect="1"/>
          </p:cNvPicPr>
          <p:nvPr/>
        </p:nvPicPr>
        <p:blipFill>
          <a:blip xmlns:r="http://schemas.openxmlformats.org/officeDocument/2006/relationships" xmlns:a="http://schemas.openxmlformats.org/drawingml/2006/main" r:embed="R967fd6d47467451d"/>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E259E81-657C-427D-AEC2-AAD4F7B1FE62}"/>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C6D19FDC-826D-422D-B351-FFBEA580C955}"/>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5215621F-89F5-49A1-A662-5CFEE92396D4}"/>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01</a:t>
            </a:r>
          </a:p>
        </p:txBody>
      </p:sp>
      <p:sp>
        <p:nvSpPr>
          <p:cNvPr id="5" name="deck-title">
            <a:extLst xmlns:a="http://schemas.openxmlformats.org/drawingml/2006/main">
              <a:ext uri="{FF2B5EF4-FFF2-40B4-BE49-F238E27FC236}">
                <a16:creationId xmlns:a16="http://schemas.microsoft.com/office/drawing/2014/main" id="{6B8EA100-314D-4A56-A7D5-F190349C27D2}"/>
              </a:ext>
            </a:extLst>
          </p:cNvPr>
          <p:cNvSpPr>
            <a:spLocks xmlns:a="http://schemas.openxmlformats.org/drawingml/2006/main" noGrp="1"/>
          </p:cNvSpPr>
          <p:nvPr/>
        </p:nvSpPr>
        <p:spPr>
          <a:xfrm xmlns:a="http://schemas.openxmlformats.org/drawingml/2006/main">
            <a:off x="609600" y="1600200"/>
            <a:ext cx="52387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00" b="1">
                <a:solidFill>
                  <a:srgbClr val="182129"/>
                </a:solidFill>
                <a:latin typeface="Arial"/>
                <a:ea typeface="Arial"/>
                <a:cs typeface="Arial"/>
              </a:defRPr>
            </a:defPPr>
          </a:lstStyle>
          <a:p xmlns:a="http://schemas.openxmlformats.org/drawingml/2006/main">
            <a:pPr algn="l">
              <a:defRPr sz="3000" b="1">
                <a:solidFill>
                  <a:srgbClr val="182129"/>
                </a:solidFill>
                <a:latin typeface="Arial"/>
                <a:ea typeface="Arial"/>
                <a:cs typeface="Arial"/>
              </a:defRPr>
            </a:pPr>
            <a:r>
              <a:rPr sz="3000" b="1">
                <a:solidFill>
                  <a:srgbClr val="182129"/>
                </a:solidFill>
                <a:latin typeface="Arial"/>
                <a:ea typeface="Arial"/>
                <a:cs typeface="Arial"/>
              </a:rPr>
              <a:t>Virtual Cards and Online Payments</a:t>
            </a:r>
          </a:p>
        </p:txBody>
      </p:sp>
      <p:sp>
        <p:nvSpPr>
          <p:cNvPr id="6" name="">
            <a:extLst xmlns:a="http://schemas.openxmlformats.org/drawingml/2006/main">
              <a:ext uri="{FF2B5EF4-FFF2-40B4-BE49-F238E27FC236}">
                <a16:creationId xmlns:a16="http://schemas.microsoft.com/office/drawing/2014/main" id="{33295D3D-8BE1-4B1E-B126-92E3FE23FD27}"/>
              </a:ext>
            </a:extLst>
          </p:cNvPr>
          <p:cNvSpPr>
            <a:spLocks xmlns:a="http://schemas.openxmlformats.org/drawingml/2006/main" noGrp="1"/>
          </p:cNvSpPr>
          <p:nvPr/>
        </p:nvSpPr>
        <p:spPr>
          <a:xfrm xmlns:a="http://schemas.openxmlformats.org/drawingml/2006/main">
            <a:off x="609600" y="3705225"/>
            <a:ext cx="11430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7" name="deck-description">
            <a:extLst xmlns:a="http://schemas.openxmlformats.org/drawingml/2006/main">
              <a:ext uri="{FF2B5EF4-FFF2-40B4-BE49-F238E27FC236}">
                <a16:creationId xmlns:a16="http://schemas.microsoft.com/office/drawing/2014/main" id="{8EFA0358-2D52-4CD1-8450-6C7ED7BEC754}"/>
              </a:ext>
            </a:extLst>
          </p:cNvPr>
          <p:cNvSpPr>
            <a:spLocks xmlns:a="http://schemas.openxmlformats.org/drawingml/2006/main" noGrp="1"/>
          </p:cNvSpPr>
          <p:nvPr/>
        </p:nvSpPr>
        <p:spPr>
          <a:xfrm xmlns:a="http://schemas.openxmlformats.org/drawingml/2006/main">
            <a:off x="609600" y="4029075"/>
            <a:ext cx="5238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82129"/>
                </a:solidFill>
                <a:latin typeface="Arial"/>
                <a:ea typeface="Arial"/>
                <a:cs typeface="Arial"/>
              </a:defRPr>
            </a:defPPr>
          </a:lstStyle>
          <a:p xmlns:a="http://schemas.openxmlformats.org/drawingml/2006/main">
            <a:pPr algn="l">
              <a:defRPr sz="1800" b="0">
                <a:solidFill>
                  <a:srgbClr val="182129"/>
                </a:solidFill>
                <a:latin typeface="Arial"/>
                <a:ea typeface="Arial"/>
                <a:cs typeface="Arial"/>
              </a:defRPr>
            </a:pPr>
            <a:r>
              <a:rPr sz="1800" b="0">
                <a:solidFill>
                  <a:srgbClr val="182129"/>
                </a:solidFill>
                <a:latin typeface="Arial"/>
                <a:ea typeface="Arial"/>
                <a:cs typeface="Arial"/>
              </a:rPr>
              <a:t>Separate a virtual card’s issue price from its funded balance and calculate the net amount available for a planned purchase.</a:t>
            </a:r>
          </a:p>
        </p:txBody>
      </p:sp>
      <p:pic>
        <p:nvPicPr>
          <p:cNvPr id="8" name="">
            <a:extLst xmlns:a="http://schemas.openxmlformats.org/drawingml/2006/main">
              <a:ext uri="{FF2B5EF4-FFF2-40B4-BE49-F238E27FC236}">
                <a16:creationId xmlns:a16="http://schemas.microsoft.com/office/drawing/2014/main" id="{7966A99E-8D16-4150-BAF7-EDB448CABBE3}"/>
              </a:ext>
            </a:extLst>
          </p:cNvPr>
          <p:cNvPicPr>
            <a:picLocks xmlns:a="http://schemas.openxmlformats.org/drawingml/2006/main" noChangeAspect="1"/>
          </p:cNvPicPr>
          <p:nvPr/>
        </p:nvPicPr>
        <p:blipFill>
          <a:blip xmlns:r="http://schemas.openxmlformats.org/officeDocument/2006/relationships" xmlns:a="http://schemas.openxmlformats.org/drawingml/2006/main" r:embed="R66aca2d9bf714d34"/>
          <a:stretch xmlns:a="http://schemas.openxmlformats.org/drawingml/2006/main"/>
        </p:blipFill>
        <p:spPr>
          <a:xfrm xmlns:a="http://schemas.openxmlformats.org/drawingml/2006/main">
            <a:off x="6515100" y="2108437"/>
            <a:ext cx="5048250" cy="2841150"/>
          </a:xfrm>
          <a:prstGeom xmlns:a="http://schemas.openxmlformats.org/drawingml/2006/main" prst="rect">
            <a:avLst/>
          </a:prstGeom>
        </p:spPr>
      </p:pic>
    </p:spTree>
    <p:extLst>
      <p:ext uri="{BB962C8B-B14F-4D97-AF65-F5344CB8AC3E}">
        <p14:creationId xmlns:p14="http://schemas.microsoft.com/office/powerpoint/2010/main" val="1827082790"/>
      </p:ext>
    </p:extLst>
  </p:cSld>
</p:sld>
</file>

<file path=ppt/slides/slide2.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82721450-9696-49D2-BE65-098D765BC9E8}"/>
              </a:ext>
            </a:extLst>
          </p:cNvPr>
          <p:cNvPicPr>
            <a:picLocks xmlns:a="http://schemas.openxmlformats.org/drawingml/2006/main" noChangeAspect="1"/>
          </p:cNvPicPr>
          <p:nvPr/>
        </p:nvPicPr>
        <p:blipFill>
          <a:blip xmlns:r="http://schemas.openxmlformats.org/officeDocument/2006/relationships" xmlns:a="http://schemas.openxmlformats.org/drawingml/2006/main" r:embed="Rc87815add4ca44a5"/>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C003E49-C51B-4B11-A6CA-A1119006FB55}"/>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86E653BF-BEB8-4053-B4B8-F1C2D65E21F8}"/>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3A68F6BA-6FEF-4782-A3D0-B90C4D9F5504}"/>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02</a:t>
            </a:r>
          </a:p>
        </p:txBody>
      </p:sp>
      <p:sp>
        <p:nvSpPr>
          <p:cNvPr id="5" name="heading">
            <a:extLst xmlns:a="http://schemas.openxmlformats.org/drawingml/2006/main">
              <a:ext uri="{FF2B5EF4-FFF2-40B4-BE49-F238E27FC236}">
                <a16:creationId xmlns:a16="http://schemas.microsoft.com/office/drawing/2014/main" id="{01B261CC-2E13-4946-A20F-EFE952E6CF3D}"/>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Start with the outcome you need</a:t>
            </a:r>
          </a:p>
        </p:txBody>
      </p:sp>
      <p:sp>
        <p:nvSpPr>
          <p:cNvPr id="6" name="body">
            <a:extLst xmlns:a="http://schemas.openxmlformats.org/drawingml/2006/main">
              <a:ext uri="{FF2B5EF4-FFF2-40B4-BE49-F238E27FC236}">
                <a16:creationId xmlns:a16="http://schemas.microsoft.com/office/drawing/2014/main" id="{4DC4F13D-A181-46FB-8CF0-B2098B020436}"/>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The price displayed next to a virtual card is not necessarily the amount available to spend. A card can have an issuance charge, a separate funding transaction and conditions for the merchant you intend to pay. WATADCASH makes that separation explicit in its published card pricing. Reading those elements together helps you plan a purchase without confusing the cost of obtaining a card with the money subsequently loaded onto it.</a:t>
            </a:r>
          </a:p>
        </p:txBody>
      </p:sp>
    </p:spTree>
    <p:extLst>
      <p:ext uri="{BB962C8B-B14F-4D97-AF65-F5344CB8AC3E}">
        <p14:creationId xmlns:p14="http://schemas.microsoft.com/office/powerpoint/2010/main" val="2112578314"/>
      </p:ext>
    </p:extLst>
  </p:cSld>
</p:sld>
</file>

<file path=ppt/slides/slide3.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9D4F9C90-6A80-468A-81DD-BF9D71AED8F7}"/>
              </a:ext>
            </a:extLst>
          </p:cNvPr>
          <p:cNvPicPr>
            <a:picLocks xmlns:a="http://schemas.openxmlformats.org/drawingml/2006/main" noChangeAspect="1"/>
          </p:cNvPicPr>
          <p:nvPr/>
        </p:nvPicPr>
        <p:blipFill>
          <a:blip xmlns:r="http://schemas.openxmlformats.org/officeDocument/2006/relationships" xmlns:a="http://schemas.openxmlformats.org/drawingml/2006/main" r:embed="R64efaa67ec4a4887"/>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297C0AA-6D1A-49F6-93E6-23F209A2DA42}"/>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C5B93BF1-438C-42B2-B187-D015D39B43CC}"/>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6221AA80-AE42-4D48-A3FA-634268630E09}"/>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03</a:t>
            </a:r>
          </a:p>
        </p:txBody>
      </p:sp>
      <p:sp>
        <p:nvSpPr>
          <p:cNvPr id="5" name="heading">
            <a:extLst xmlns:a="http://schemas.openxmlformats.org/drawingml/2006/main">
              <a:ext uri="{FF2B5EF4-FFF2-40B4-BE49-F238E27FC236}">
                <a16:creationId xmlns:a16="http://schemas.microsoft.com/office/drawing/2014/main" id="{AFC49380-0E56-43D1-ABFE-C6D9D1619029}"/>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Start with the intended purchase</a:t>
            </a:r>
          </a:p>
        </p:txBody>
      </p:sp>
      <p:sp>
        <p:nvSpPr>
          <p:cNvPr id="6" name="body">
            <a:extLst xmlns:a="http://schemas.openxmlformats.org/drawingml/2006/main">
              <a:ext uri="{FF2B5EF4-FFF2-40B4-BE49-F238E27FC236}">
                <a16:creationId xmlns:a16="http://schemas.microsoft.com/office/drawing/2014/main" id="{85E5C196-4D7D-441C-9613-2CF9EF974852}"/>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Before choosing a card, describe the payment you want to make. Identify the merchant, the amount and currency, and whether the purchase is a one-time transaction or part of a recurring arrangement. These details matter because a card product’s acceptance conditions may be narrower than the general phrase “online payments” suggests.</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The WATADCASH card page lists different issuance tiers and treats the limited advertising card as a product with separate acceptance restrictions. It does not promise that every card works at every merchant. Choose the product using its published conditions and the options available to your account, rather than assuming the highest or lowest issue price automatically matches your purchase.</a:t>
            </a:r>
          </a:p>
        </p:txBody>
      </p:sp>
    </p:spTree>
    <p:extLst>
      <p:ext uri="{BB962C8B-B14F-4D97-AF65-F5344CB8AC3E}">
        <p14:creationId xmlns:p14="http://schemas.microsoft.com/office/powerpoint/2010/main" val="60729893"/>
      </p:ext>
    </p:extLst>
  </p:cSld>
</p:sld>
</file>

<file path=ppt/slides/slide4.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BFB23C5D-2E69-4C0C-B54F-32474CD416EA}"/>
              </a:ext>
            </a:extLst>
          </p:cNvPr>
          <p:cNvPicPr>
            <a:picLocks xmlns:a="http://schemas.openxmlformats.org/drawingml/2006/main" noChangeAspect="1"/>
          </p:cNvPicPr>
          <p:nvPr/>
        </p:nvPicPr>
        <p:blipFill>
          <a:blip xmlns:r="http://schemas.openxmlformats.org/officeDocument/2006/relationships" xmlns:a="http://schemas.openxmlformats.org/drawingml/2006/main" r:embed="R1859a78744ba450c"/>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204A866-C819-4777-B5C3-CB2D93799C57}"/>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5902A683-4C80-4167-8CA0-441B7D400A71}"/>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248C0F12-6C74-41D4-BD57-313F7BED904C}"/>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04</a:t>
            </a:r>
          </a:p>
        </p:txBody>
      </p:sp>
      <p:sp>
        <p:nvSpPr>
          <p:cNvPr id="5" name="heading">
            <a:extLst xmlns:a="http://schemas.openxmlformats.org/drawingml/2006/main">
              <a:ext uri="{FF2B5EF4-FFF2-40B4-BE49-F238E27FC236}">
                <a16:creationId xmlns:a16="http://schemas.microsoft.com/office/drawing/2014/main" id="{49B8B7CE-8896-4D78-8F12-318DB765340E}"/>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Separate the issue charge from the balance</a:t>
            </a:r>
          </a:p>
        </p:txBody>
      </p:sp>
      <p:sp>
        <p:nvSpPr>
          <p:cNvPr id="6" name="body">
            <a:extLst xmlns:a="http://schemas.openxmlformats.org/drawingml/2006/main">
              <a:ext uri="{FF2B5EF4-FFF2-40B4-BE49-F238E27FC236}">
                <a16:creationId xmlns:a16="http://schemas.microsoft.com/office/drawing/2014/main" id="{EEB09F73-2FC6-4C8D-9F3D-948D04D13FC3}"/>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WATADCASH’s public material distinguishes the price of issuance from the balance loaded onto the card. The listed issuance prices are 10, 25 and 100 US dollars at the time of this review. Those figures describe different products; they are not a statement that each new card contains that amount of spending money.</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Keep issuance on one line of your budget and the planned funding amount on another. This makes comparisons much clearer. An offer with a lower issue charge can still leave you with insufficient spending balance if you have not funded the purchase amount. Review the current product and pricing pages before relying on a figure from an older article or screenshot.</a:t>
            </a:r>
          </a:p>
        </p:txBody>
      </p:sp>
    </p:spTree>
    <p:extLst>
      <p:ext uri="{BB962C8B-B14F-4D97-AF65-F5344CB8AC3E}">
        <p14:creationId xmlns:p14="http://schemas.microsoft.com/office/powerpoint/2010/main" val="2027055372"/>
      </p:ext>
    </p:extLst>
  </p:cSld>
</p:sld>
</file>

<file path=ppt/slides/slide5.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A2454A70-8337-4FF5-A041-8FB36B61838B}"/>
              </a:ext>
            </a:extLst>
          </p:cNvPr>
          <p:cNvPicPr>
            <a:picLocks xmlns:a="http://schemas.openxmlformats.org/drawingml/2006/main" noChangeAspect="1"/>
          </p:cNvPicPr>
          <p:nvPr/>
        </p:nvPicPr>
        <p:blipFill>
          <a:blip xmlns:r="http://schemas.openxmlformats.org/officeDocument/2006/relationships" xmlns:a="http://schemas.openxmlformats.org/drawingml/2006/main" r:embed="R0ba56a98a5584857"/>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B9500F3-B9C4-4DE3-9A26-A2F24B15CED2}"/>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CB75B9B8-3337-4DD8-B620-007123B3AC66}"/>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0E6B632D-DE5B-4E63-AB19-13398C86C246}"/>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05</a:t>
            </a:r>
          </a:p>
        </p:txBody>
      </p:sp>
      <p:sp>
        <p:nvSpPr>
          <p:cNvPr id="5" name="heading">
            <a:extLst xmlns:a="http://schemas.openxmlformats.org/drawingml/2006/main">
              <a:ext uri="{FF2B5EF4-FFF2-40B4-BE49-F238E27FC236}">
                <a16:creationId xmlns:a16="http://schemas.microsoft.com/office/drawing/2014/main" id="{58A808BB-DF22-442B-A6AC-D9EF2A4C04C1}"/>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Calculate the net funding amount</a:t>
            </a:r>
          </a:p>
        </p:txBody>
      </p:sp>
      <p:sp>
        <p:nvSpPr>
          <p:cNvPr id="6" name="body">
            <a:extLst xmlns:a="http://schemas.openxmlformats.org/drawingml/2006/main">
              <a:ext uri="{FF2B5EF4-FFF2-40B4-BE49-F238E27FC236}">
                <a16:creationId xmlns:a16="http://schemas.microsoft.com/office/drawing/2014/main" id="{2FD565BA-C05C-49EA-844E-989B46A8A766}"/>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The published WATADCASH example applies a 2.5% card funding fee to the amount loaded. Its example shows a 100-dollar funding request, a 2.50-dollar fee and a 97.50-dollar net addition to the card. The page also states a five-dollar minimum funding amount. These are published prices, so confirm them again in the live request before approving a transaction.</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The practical calculation is simple: compare the net amount added with the amount your merchant will charge. Do not assume that funding a round number produces the same round-number spending balance. If you need a particular net amount, use the service’s current calculator and request details rather than guessing the gross funding amount.</a:t>
            </a:r>
          </a:p>
        </p:txBody>
      </p:sp>
    </p:spTree>
    <p:extLst>
      <p:ext uri="{BB962C8B-B14F-4D97-AF65-F5344CB8AC3E}">
        <p14:creationId xmlns:p14="http://schemas.microsoft.com/office/powerpoint/2010/main" val="1663515440"/>
      </p:ext>
    </p:extLst>
  </p:cSld>
</p:sld>
</file>

<file path=ppt/slides/slide6.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A1E19892-3203-4240-A581-B6D7C6E5C73E}"/>
              </a:ext>
            </a:extLst>
          </p:cNvPr>
          <p:cNvPicPr>
            <a:picLocks xmlns:a="http://schemas.openxmlformats.org/drawingml/2006/main" noChangeAspect="1"/>
          </p:cNvPicPr>
          <p:nvPr/>
        </p:nvPicPr>
        <p:blipFill>
          <a:blip xmlns:r="http://schemas.openxmlformats.org/officeDocument/2006/relationships" xmlns:a="http://schemas.openxmlformats.org/drawingml/2006/main" r:embed="R95fe85e708e64588"/>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1D5939A-EF84-491F-AC64-3460885CA4CF}"/>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BB36EDF2-441B-43F9-9807-70A367D2A389}"/>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40584B82-C884-4496-A05E-7176E3C8235D}"/>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06</a:t>
            </a:r>
          </a:p>
        </p:txBody>
      </p:sp>
      <p:sp>
        <p:nvSpPr>
          <p:cNvPr id="5" name="heading">
            <a:extLst xmlns:a="http://schemas.openxmlformats.org/drawingml/2006/main">
              <a:ext uri="{FF2B5EF4-FFF2-40B4-BE49-F238E27FC236}">
                <a16:creationId xmlns:a16="http://schemas.microsoft.com/office/drawing/2014/main" id="{04181BF4-B0D5-49ED-8E0B-FD8B13FA5E60}"/>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Account for merchant-specific requirements</a:t>
            </a:r>
          </a:p>
        </p:txBody>
      </p:sp>
      <p:sp>
        <p:nvSpPr>
          <p:cNvPr id="6" name="body">
            <a:extLst xmlns:a="http://schemas.openxmlformats.org/drawingml/2006/main">
              <a:ext uri="{FF2B5EF4-FFF2-40B4-BE49-F238E27FC236}">
                <a16:creationId xmlns:a16="http://schemas.microsoft.com/office/drawing/2014/main" id="{B1C0D593-8D48-4941-BDEC-A7F062318069}"/>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 sufficient balance is necessary for many payments, but it is not the only condition. The merchant’s acceptance rules and the selected card product still matter. WATADCASH specifically says the limited advertising card is not designed for Google Play or the App Store and does not guarantee acceptance by every merchant.</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For that reason, a budgeting article should not become a list of guaranteed websites. Check the product’s current terms and the merchant’s requirements before issuing or funding a card for a particular use. If the use case is unclear, resolve that question first. A carefully calculated balance cannot compensate for choosing a product that does not fit the transaction.</a:t>
            </a:r>
          </a:p>
        </p:txBody>
      </p:sp>
    </p:spTree>
    <p:extLst>
      <p:ext uri="{BB962C8B-B14F-4D97-AF65-F5344CB8AC3E}">
        <p14:creationId xmlns:p14="http://schemas.microsoft.com/office/powerpoint/2010/main" val="1684846078"/>
      </p:ext>
    </p:extLst>
  </p:cSld>
</p:sld>
</file>

<file path=ppt/slides/slide7.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8E9EC2BF-2B8F-4CDA-8ED3-6EF828433897}"/>
              </a:ext>
            </a:extLst>
          </p:cNvPr>
          <p:cNvPicPr>
            <a:picLocks xmlns:a="http://schemas.openxmlformats.org/drawingml/2006/main" noChangeAspect="1"/>
          </p:cNvPicPr>
          <p:nvPr/>
        </p:nvPicPr>
        <p:blipFill>
          <a:blip xmlns:r="http://schemas.openxmlformats.org/officeDocument/2006/relationships" xmlns:a="http://schemas.openxmlformats.org/drawingml/2006/main" r:embed="Rb1f433869eb74126"/>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889391B-1365-4575-8799-47F364B6D458}"/>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17C7B809-8542-4439-9959-61259E965BA7}"/>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0401B6C4-2F9A-46C8-B62E-8CE487B9B041}"/>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07</a:t>
            </a:r>
          </a:p>
        </p:txBody>
      </p:sp>
      <p:sp>
        <p:nvSpPr>
          <p:cNvPr id="5" name="heading">
            <a:extLst xmlns:a="http://schemas.openxmlformats.org/drawingml/2006/main">
              <a:ext uri="{FF2B5EF4-FFF2-40B4-BE49-F238E27FC236}">
                <a16:creationId xmlns:a16="http://schemas.microsoft.com/office/drawing/2014/main" id="{46346C1B-1F9E-4B5A-8662-75C3EBDEB3F2}"/>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Keep a reusable cost worksheet</a:t>
            </a:r>
          </a:p>
        </p:txBody>
      </p:sp>
      <p:sp>
        <p:nvSpPr>
          <p:cNvPr id="6" name="body">
            <a:extLst xmlns:a="http://schemas.openxmlformats.org/drawingml/2006/main">
              <a:ext uri="{FF2B5EF4-FFF2-40B4-BE49-F238E27FC236}">
                <a16:creationId xmlns:a16="http://schemas.microsoft.com/office/drawing/2014/main" id="{ADB2A804-AE88-4E72-A2A3-17E5EB7D56FD}"/>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 useful worksheet needs only a few fields: the card product, issuance cost, gross funding amount, funding fee and net spending balance. Add the intended merchant and purchase amount so that the calculation stays tied to a real use. For a business, keep the card budget separate from any gateway activation or card-issuing package fee.</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This separation is also useful after the payment. You can distinguish the cost of issuing a card from the cost of funding it and from the merchant transaction itself. When reviewing another service, compare the same components. A headline price is most meaningful when you know precisely which step it pays for.</a:t>
            </a:r>
          </a:p>
        </p:txBody>
      </p:sp>
    </p:spTree>
    <p:extLst>
      <p:ext uri="{BB962C8B-B14F-4D97-AF65-F5344CB8AC3E}">
        <p14:creationId xmlns:p14="http://schemas.microsoft.com/office/powerpoint/2010/main" val="1174464642"/>
      </p:ext>
    </p:extLst>
  </p:cSld>
</p:sld>
</file>

<file path=ppt/slides/slide8.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6E69479-7E16-4D4C-A5AC-5F90D58A0F6F}"/>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873E139F-4EC9-4EF5-BB8C-67B46E66F380}"/>
              </a:ext>
            </a:extLst>
          </p:cNvPr>
          <p:cNvPicPr>
            <a:picLocks xmlns:a="http://schemas.openxmlformats.org/drawingml/2006/main" noChangeAspect="1"/>
          </p:cNvPicPr>
          <p:nvPr/>
        </p:nvPicPr>
        <p:blipFill>
          <a:blip xmlns:r="http://schemas.openxmlformats.org/officeDocument/2006/relationships" xmlns:a="http://schemas.openxmlformats.org/drawingml/2006/main" r:embed="R784905fbc482434c"/>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BF28EFC4-1F8C-4554-91F6-0D0A30B86398}"/>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DDAFBCA5-BB20-4EC3-BBC8-348AC7DD53D4}"/>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AE444794-21E6-458E-B65D-728613CB995F}"/>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08</a:t>
            </a:r>
          </a:p>
        </p:txBody>
      </p:sp>
      <p:sp>
        <p:nvSpPr>
          <p:cNvPr id="6" name="heading">
            <a:extLst xmlns:a="http://schemas.openxmlformats.org/drawingml/2006/main">
              <a:ext uri="{FF2B5EF4-FFF2-40B4-BE49-F238E27FC236}">
                <a16:creationId xmlns:a16="http://schemas.microsoft.com/office/drawing/2014/main" id="{9CF6CBDE-C45E-4724-B243-C9E695D1AB5D}"/>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Does a 25-dollar issue price mean a 25-dollar card balance?</a:t>
            </a:r>
          </a:p>
        </p:txBody>
      </p:sp>
      <p:sp>
        <p:nvSpPr>
          <p:cNvPr id="7" name="body">
            <a:extLst xmlns:a="http://schemas.openxmlformats.org/drawingml/2006/main">
              <a:ext uri="{FF2B5EF4-FFF2-40B4-BE49-F238E27FC236}">
                <a16:creationId xmlns:a16="http://schemas.microsoft.com/office/drawing/2014/main" id="{669635A0-4853-4BE5-AF98-3007BDAD19D0}"/>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Not according to the reviewed WATADCASH pricing explanation. Issuance and the funded balance are separate. Check the selected product, then review the funding amount, fee and net balance in the request before confirming either step.</a:t>
            </a:r>
          </a:p>
        </p:txBody>
      </p:sp>
    </p:spTree>
    <p:extLst>
      <p:ext uri="{BB962C8B-B14F-4D97-AF65-F5344CB8AC3E}">
        <p14:creationId xmlns:p14="http://schemas.microsoft.com/office/powerpoint/2010/main" val="1578365870"/>
      </p:ext>
    </p:extLst>
  </p:cSld>
</p:sld>
</file>

<file path=ppt/slides/slide9.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9C7AF56-795B-4A95-8964-39BC1051B819}"/>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984CC604-39D8-4194-8C08-5A1628E9E721}"/>
              </a:ext>
            </a:extLst>
          </p:cNvPr>
          <p:cNvPicPr>
            <a:picLocks xmlns:a="http://schemas.openxmlformats.org/drawingml/2006/main" noChangeAspect="1"/>
          </p:cNvPicPr>
          <p:nvPr/>
        </p:nvPicPr>
        <p:blipFill>
          <a:blip xmlns:r="http://schemas.openxmlformats.org/officeDocument/2006/relationships" xmlns:a="http://schemas.openxmlformats.org/drawingml/2006/main" r:embed="R45805f57446042b9"/>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1C6CDD2-E61B-4B5A-BD38-F5DF195AFC40}"/>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58EA294F-FB93-4EB0-985C-172C4CB4BC26}"/>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98A561F6-F759-4707-B896-76BD3E0988A3}"/>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09</a:t>
            </a:r>
          </a:p>
        </p:txBody>
      </p:sp>
      <p:sp>
        <p:nvSpPr>
          <p:cNvPr id="6" name="heading">
            <a:extLst xmlns:a="http://schemas.openxmlformats.org/drawingml/2006/main">
              <a:ext uri="{FF2B5EF4-FFF2-40B4-BE49-F238E27FC236}">
                <a16:creationId xmlns:a16="http://schemas.microsoft.com/office/drawing/2014/main" id="{1B445D73-B74F-4462-91E1-202042D0AE0D}"/>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What happens in the published 100-dollar funding example?</a:t>
            </a:r>
          </a:p>
        </p:txBody>
      </p:sp>
      <p:sp>
        <p:nvSpPr>
          <p:cNvPr id="7" name="body">
            <a:extLst xmlns:a="http://schemas.openxmlformats.org/drawingml/2006/main">
              <a:ext uri="{FF2B5EF4-FFF2-40B4-BE49-F238E27FC236}">
                <a16:creationId xmlns:a16="http://schemas.microsoft.com/office/drawing/2014/main" id="{F0FF40B3-8826-4121-9E18-13788E2DBC51}"/>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The published example deducts a 2.50-dollar funding fee and adds 97.50 dollars to the card. It illustrates the stated 2.5% fee at the review date. The live request is the place to confirm the current amounts.</a:t>
            </a:r>
          </a:p>
        </p:txBody>
      </p:sp>
    </p:spTree>
    <p:extLst>
      <p:ext uri="{BB962C8B-B14F-4D97-AF65-F5344CB8AC3E}">
        <p14:creationId xmlns:p14="http://schemas.microsoft.com/office/powerpoint/2010/main" val="1811187105"/>
      </p:ext>
    </p:extLst>
  </p:cSld>
</p:sld>
</file>

<file path=ppt/slides/slide10.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053F591-CAC5-498C-9E87-159680508012}"/>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4B98F7B2-E8FC-435C-B712-47DF963D92F5}"/>
              </a:ext>
            </a:extLst>
          </p:cNvPr>
          <p:cNvPicPr>
            <a:picLocks xmlns:a="http://schemas.openxmlformats.org/drawingml/2006/main" noChangeAspect="1"/>
          </p:cNvPicPr>
          <p:nvPr/>
        </p:nvPicPr>
        <p:blipFill>
          <a:blip xmlns:r="http://schemas.openxmlformats.org/officeDocument/2006/relationships" xmlns:a="http://schemas.openxmlformats.org/drawingml/2006/main" r:embed="R87a98612562a4009"/>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A7E17818-9022-4C2B-98C0-94536F1B77FC}"/>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3903804F-BCE3-4CCD-B822-330F32A0680D}"/>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AA643A88-93C3-4288-B4DF-954BDA4756BA}"/>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10</a:t>
            </a:r>
          </a:p>
        </p:txBody>
      </p:sp>
      <p:sp>
        <p:nvSpPr>
          <p:cNvPr id="6" name="heading">
            <a:extLst xmlns:a="http://schemas.openxmlformats.org/drawingml/2006/main">
              <a:ext uri="{FF2B5EF4-FFF2-40B4-BE49-F238E27FC236}">
                <a16:creationId xmlns:a16="http://schemas.microsoft.com/office/drawing/2014/main" id="{BE7C96FB-542C-43C4-AFDE-5C3D0FDF4D2E}"/>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Can I assume any card will pay any online merchant?</a:t>
            </a:r>
          </a:p>
        </p:txBody>
      </p:sp>
      <p:sp>
        <p:nvSpPr>
          <p:cNvPr id="7" name="body">
            <a:extLst xmlns:a="http://schemas.openxmlformats.org/drawingml/2006/main">
              <a:ext uri="{FF2B5EF4-FFF2-40B4-BE49-F238E27FC236}">
                <a16:creationId xmlns:a16="http://schemas.microsoft.com/office/drawing/2014/main" id="{C8135B75-80E4-4410-9F28-E291027A205B}"/>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No. Product restrictions and merchant acceptance still apply. In particular, the limited advertising product has separate restrictions. Confirm the intended use before paying for issuance or adding funds, rather than relying on a universal-acceptance claim.</a:t>
            </a:r>
          </a:p>
        </p:txBody>
      </p:sp>
    </p:spTree>
    <p:extLst>
      <p:ext uri="{BB962C8B-B14F-4D97-AF65-F5344CB8AC3E}">
        <p14:creationId xmlns:p14="http://schemas.microsoft.com/office/powerpoint/2010/main" val="1139379435"/>
      </p:ext>
    </p:extLst>
  </p:cSld>
</p:sld>
</file>

<file path=ppt/slides/slide11.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B31C598C-916D-4B7C-8D72-E9E458F0620B}"/>
              </a:ext>
            </a:extLst>
          </p:cNvPr>
          <p:cNvPicPr>
            <a:picLocks xmlns:a="http://schemas.openxmlformats.org/drawingml/2006/main" noChangeAspect="1"/>
          </p:cNvPicPr>
          <p:nvPr/>
        </p:nvPicPr>
        <p:blipFill>
          <a:blip xmlns:r="http://schemas.openxmlformats.org/officeDocument/2006/relationships" xmlns:a="http://schemas.openxmlformats.org/drawingml/2006/main" r:embed="Re17c4e49bda2492f"/>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A46C891-04FE-4600-A296-2DADC8DD7933}"/>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9FA744A2-D9D0-4576-AA87-A20F32B6B06F}"/>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EB70F986-5E7D-4FA0-8DB1-5A31C86AF692}"/>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11</a:t>
            </a:r>
          </a:p>
        </p:txBody>
      </p:sp>
      <p:sp>
        <p:nvSpPr>
          <p:cNvPr id="5" name="heading">
            <a:extLst xmlns:a="http://schemas.openxmlformats.org/drawingml/2006/main">
              <a:ext uri="{FF2B5EF4-FFF2-40B4-BE49-F238E27FC236}">
                <a16:creationId xmlns:a16="http://schemas.microsoft.com/office/drawing/2014/main" id="{102903D5-C942-405B-9519-12257C65142C}"/>
              </a:ext>
            </a:extLst>
          </p:cNvPr>
          <p:cNvSpPr>
            <a:spLocks xmlns:a="http://schemas.openxmlformats.org/drawingml/2006/main" noGrp="1"/>
          </p:cNvSpPr>
          <p:nvPr/>
        </p:nvSpPr>
        <p:spPr>
          <a:xfrm xmlns:a="http://schemas.openxmlformats.org/drawingml/2006/main">
            <a:off x="609600" y="1419225"/>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b="1">
                <a:solidFill>
                  <a:srgbClr val="182129"/>
                </a:solidFill>
                <a:latin typeface="Arial"/>
                <a:ea typeface="Arial"/>
                <a:cs typeface="Arial"/>
              </a:defRPr>
            </a:defPPr>
          </a:lstStyle>
          <a:p xmlns:a="http://schemas.openxmlformats.org/drawingml/2006/main">
            <a:pPr algn="l">
              <a:defRPr sz="2775" b="1">
                <a:solidFill>
                  <a:srgbClr val="182129"/>
                </a:solidFill>
                <a:latin typeface="Arial"/>
                <a:ea typeface="Arial"/>
                <a:cs typeface="Arial"/>
              </a:defRPr>
            </a:pPr>
            <a:r>
              <a:rPr sz="2775" b="1">
                <a:solidFill>
                  <a:srgbClr val="182129"/>
                </a:solidFill>
                <a:latin typeface="Arial"/>
                <a:ea typeface="Arial"/>
                <a:cs typeface="Arial"/>
              </a:rPr>
              <a:t>Sources and scope</a:t>
            </a:r>
          </a:p>
        </p:txBody>
      </p:sp>
      <p:sp>
        <p:nvSpPr>
          <p:cNvPr id="6" name="scope">
            <a:extLst xmlns:a="http://schemas.openxmlformats.org/drawingml/2006/main">
              <a:ext uri="{FF2B5EF4-FFF2-40B4-BE49-F238E27FC236}">
                <a16:creationId xmlns:a16="http://schemas.microsoft.com/office/drawing/2014/main" id="{3FBA9215-AA33-4B8D-927A-CF9CA4BED6EF}"/>
              </a:ext>
            </a:extLst>
          </p:cNvPr>
          <p:cNvSpPr>
            <a:spLocks xmlns:a="http://schemas.openxmlformats.org/drawingml/2006/main" noGrp="1"/>
          </p:cNvSpPr>
          <p:nvPr/>
        </p:nvSpPr>
        <p:spPr>
          <a:xfrm xmlns:a="http://schemas.openxmlformats.org/drawingml/2006/main">
            <a:off x="609600" y="22669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82129"/>
                </a:solidFill>
                <a:latin typeface="Arial"/>
                <a:ea typeface="Arial"/>
                <a:cs typeface="Arial"/>
              </a:defRPr>
            </a:defPPr>
          </a:lstStyle>
          <a:p xmlns:a="http://schemas.openxmlformats.org/drawingml/2006/main">
            <a:pPr algn="l">
              <a:defRPr sz="1725" b="0">
                <a:solidFill>
                  <a:srgbClr val="182129"/>
                </a:solidFill>
                <a:latin typeface="Arial"/>
                <a:ea typeface="Arial"/>
                <a:cs typeface="Arial"/>
              </a:defRPr>
            </a:pPr>
            <a:r>
              <a:rPr sz="1725" b="0">
                <a:solidFill>
                  <a:srgbClr val="182129"/>
                </a:solidFill>
                <a:latin typeface="Arial"/>
                <a:ea typeface="Arial"/>
                <a:cs typeface="Arial"/>
              </a:rPr>
              <a:t>References reviewed by the WATADCASH editorial team on 18 October 2026. Availability and pricing depend on the actual request and current terms; this guide is not a promise of universal access.</a:t>
            </a:r>
          </a:p>
        </p:txBody>
      </p:sp>
      <p:sp>
        <p:nvSpPr>
          <p:cNvPr id="7" name="source-label-0">
            <a:extLst xmlns:a="http://schemas.openxmlformats.org/drawingml/2006/main">
              <a:ext uri="{FF2B5EF4-FFF2-40B4-BE49-F238E27FC236}">
                <a16:creationId xmlns:a16="http://schemas.microsoft.com/office/drawing/2014/main" id="{CBA6B446-F3D8-49F3-B3E3-995C1D9B2386}"/>
              </a:ext>
            </a:extLst>
          </p:cNvPr>
          <p:cNvSpPr>
            <a:spLocks xmlns:a="http://schemas.openxmlformats.org/drawingml/2006/main" noGrp="1"/>
          </p:cNvSpPr>
          <p:nvPr/>
        </p:nvSpPr>
        <p:spPr>
          <a:xfrm xmlns:a="http://schemas.openxmlformats.org/drawingml/2006/main">
            <a:off x="609600" y="35814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WATADCASH card products and funding explanation</a:t>
            </a:r>
          </a:p>
        </p:txBody>
      </p:sp>
      <p:sp>
        <p:nvSpPr>
          <p:cNvPr id="8" name="source-link-0">
            <a:extLst xmlns:a="http://schemas.openxmlformats.org/drawingml/2006/main">
              <a:ext uri="{FF2B5EF4-FFF2-40B4-BE49-F238E27FC236}">
                <a16:creationId xmlns:a16="http://schemas.microsoft.com/office/drawing/2014/main" id="{89387803-919B-41B0-B287-A8C285A7A2BD}"/>
              </a:ext>
            </a:extLst>
          </p:cNvPr>
          <p:cNvSpPr>
            <a:spLocks xmlns:a="http://schemas.openxmlformats.org/drawingml/2006/main" noGrp="1"/>
          </p:cNvSpPr>
          <p:nvPr/>
        </p:nvSpPr>
        <p:spPr>
          <a:xfrm xmlns:a="http://schemas.openxmlformats.org/drawingml/2006/main">
            <a:off x="609600" y="3905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41729a6281e44cb3"/>
              </a:rPr>
              <a:t>https://watadcash.com/watadcash-card.php</a:t>
            </a:r>
          </a:p>
        </p:txBody>
      </p:sp>
      <p:sp>
        <p:nvSpPr>
          <p:cNvPr id="9" name="source-label-1">
            <a:extLst xmlns:a="http://schemas.openxmlformats.org/drawingml/2006/main">
              <a:ext uri="{FF2B5EF4-FFF2-40B4-BE49-F238E27FC236}">
                <a16:creationId xmlns:a16="http://schemas.microsoft.com/office/drawing/2014/main" id="{9EE325E9-A666-4005-8BDC-B1EDB4203222}"/>
              </a:ext>
            </a:extLst>
          </p:cNvPr>
          <p:cNvSpPr>
            <a:spLocks xmlns:a="http://schemas.openxmlformats.org/drawingml/2006/main" noGrp="1"/>
          </p:cNvSpPr>
          <p:nvPr/>
        </p:nvSpPr>
        <p:spPr>
          <a:xfrm xmlns:a="http://schemas.openxmlformats.org/drawingml/2006/main">
            <a:off x="6229350" y="35814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WATADCASH pricing</a:t>
            </a:r>
          </a:p>
        </p:txBody>
      </p:sp>
      <p:sp>
        <p:nvSpPr>
          <p:cNvPr id="10" name="source-link-1">
            <a:extLst xmlns:a="http://schemas.openxmlformats.org/drawingml/2006/main">
              <a:ext uri="{FF2B5EF4-FFF2-40B4-BE49-F238E27FC236}">
                <a16:creationId xmlns:a16="http://schemas.microsoft.com/office/drawing/2014/main" id="{4D5B1A1A-1F3A-4E18-8972-640808CF7848}"/>
              </a:ext>
            </a:extLst>
          </p:cNvPr>
          <p:cNvSpPr>
            <a:spLocks xmlns:a="http://schemas.openxmlformats.org/drawingml/2006/main" noGrp="1"/>
          </p:cNvSpPr>
          <p:nvPr/>
        </p:nvSpPr>
        <p:spPr>
          <a:xfrm xmlns:a="http://schemas.openxmlformats.org/drawingml/2006/main">
            <a:off x="6229350" y="3905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57932c3bb4c14f92"/>
              </a:rPr>
              <a:t>https://watadcash.com/pricing.php</a:t>
            </a:r>
          </a:p>
        </p:txBody>
      </p:sp>
    </p:spTree>
    <p:extLst>
      <p:ext uri="{BB962C8B-B14F-4D97-AF65-F5344CB8AC3E}">
        <p14:creationId xmlns:p14="http://schemas.microsoft.com/office/powerpoint/2010/main" val="320026485"/>
      </p:ext>
    </p:extLst>
  </p:cSld>
</p:sld>
</file>

<file path=ppt/slides/slide12.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F9FF96FC-5D69-40D4-9A88-8996A04613D9}"/>
              </a:ext>
            </a:extLst>
          </p:cNvPr>
          <p:cNvPicPr>
            <a:picLocks xmlns:a="http://schemas.openxmlformats.org/drawingml/2006/main" noChangeAspect="1"/>
          </p:cNvPicPr>
          <p:nvPr/>
        </p:nvPicPr>
        <p:blipFill>
          <a:blip xmlns:r="http://schemas.openxmlformats.org/officeDocument/2006/relationships" xmlns:a="http://schemas.openxmlformats.org/drawingml/2006/main" r:embed="R1248e85c068d481d"/>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3F76991-4C7E-4AE3-BDAA-6D9C5C9AAE00}"/>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490768E9-A27D-4A83-839D-91D881A13DD0}"/>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4F94984C-AA96-4559-9EFC-50FD765365FF}"/>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12</a:t>
            </a:r>
          </a:p>
        </p:txBody>
      </p:sp>
      <p:sp>
        <p:nvSpPr>
          <p:cNvPr id="5" name="heading">
            <a:extLst xmlns:a="http://schemas.openxmlformats.org/drawingml/2006/main">
              <a:ext uri="{FF2B5EF4-FFF2-40B4-BE49-F238E27FC236}">
                <a16:creationId xmlns:a16="http://schemas.microsoft.com/office/drawing/2014/main" id="{76A2BC96-1F33-49AB-B3DF-CF3A7E7F5BBF}"/>
              </a:ext>
            </a:extLst>
          </p:cNvPr>
          <p:cNvSpPr>
            <a:spLocks xmlns:a="http://schemas.openxmlformats.org/drawingml/2006/main" noGrp="1"/>
          </p:cNvSpPr>
          <p:nvPr/>
        </p:nvSpPr>
        <p:spPr>
          <a:xfrm xmlns:a="http://schemas.openxmlformats.org/drawingml/2006/main">
            <a:off x="609600" y="1476375"/>
            <a:ext cx="109728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b="1">
                <a:solidFill>
                  <a:srgbClr val="182129"/>
                </a:solidFill>
                <a:latin typeface="Arial"/>
                <a:ea typeface="Arial"/>
                <a:cs typeface="Arial"/>
              </a:defRPr>
            </a:defPPr>
          </a:lstStyle>
          <a:p xmlns:a="http://schemas.openxmlformats.org/drawingml/2006/main">
            <a:pPr algn="l">
              <a:defRPr sz="2850" b="1">
                <a:solidFill>
                  <a:srgbClr val="182129"/>
                </a:solidFill>
                <a:latin typeface="Arial"/>
                <a:ea typeface="Arial"/>
                <a:cs typeface="Arial"/>
              </a:defRPr>
            </a:pPr>
            <a:r>
              <a:rPr sz="2850" b="1">
                <a:solidFill>
                  <a:srgbClr val="182129"/>
                </a:solidFill>
                <a:latin typeface="Arial"/>
                <a:ea typeface="Arial"/>
                <a:cs typeface="Arial"/>
              </a:rPr>
              <a:t>Review the decision before confirmation</a:t>
            </a:r>
          </a:p>
        </p:txBody>
      </p:sp>
      <p:sp>
        <p:nvSpPr>
          <p:cNvPr id="6" name="review-question-0">
            <a:extLst xmlns:a="http://schemas.openxmlformats.org/drawingml/2006/main">
              <a:ext uri="{FF2B5EF4-FFF2-40B4-BE49-F238E27FC236}">
                <a16:creationId xmlns:a16="http://schemas.microsoft.com/office/drawing/2014/main" id="{A605A88B-DBA4-4150-991D-FF8A68C3B7C6}"/>
              </a:ext>
            </a:extLst>
          </p:cNvPr>
          <p:cNvSpPr>
            <a:spLocks xmlns:a="http://schemas.openxmlformats.org/drawingml/2006/main" noGrp="1"/>
          </p:cNvSpPr>
          <p:nvPr/>
        </p:nvSpPr>
        <p:spPr>
          <a:xfrm xmlns:a="http://schemas.openxmlformats.org/drawingml/2006/main">
            <a:off x="609600" y="25241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outcome do you need?</a:t>
            </a:r>
          </a:p>
        </p:txBody>
      </p:sp>
      <p:sp>
        <p:nvSpPr>
          <p:cNvPr id="7" name="">
            <a:extLst xmlns:a="http://schemas.openxmlformats.org/drawingml/2006/main">
              <a:ext uri="{FF2B5EF4-FFF2-40B4-BE49-F238E27FC236}">
                <a16:creationId xmlns:a16="http://schemas.microsoft.com/office/drawing/2014/main" id="{28D563AA-7F9A-4C62-A1FB-88517DC3B577}"/>
              </a:ext>
            </a:extLst>
          </p:cNvPr>
          <p:cNvSpPr>
            <a:spLocks xmlns:a="http://schemas.openxmlformats.org/drawingml/2006/main" noGrp="1"/>
          </p:cNvSpPr>
          <p:nvPr/>
        </p:nvSpPr>
        <p:spPr>
          <a:xfrm xmlns:a="http://schemas.openxmlformats.org/drawingml/2006/main">
            <a:off x="609600" y="29813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8" name="review-question-1">
            <a:extLst xmlns:a="http://schemas.openxmlformats.org/drawingml/2006/main">
              <a:ext uri="{FF2B5EF4-FFF2-40B4-BE49-F238E27FC236}">
                <a16:creationId xmlns:a16="http://schemas.microsoft.com/office/drawing/2014/main" id="{45014137-9E17-4858-B124-27F92A09E566}"/>
              </a:ext>
            </a:extLst>
          </p:cNvPr>
          <p:cNvSpPr>
            <a:spLocks xmlns:a="http://schemas.openxmlformats.org/drawingml/2006/main" noGrp="1"/>
          </p:cNvSpPr>
          <p:nvPr/>
        </p:nvSpPr>
        <p:spPr>
          <a:xfrm xmlns:a="http://schemas.openxmlformats.org/drawingml/2006/main">
            <a:off x="609600" y="30765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Who is responsible for delivery?</a:t>
            </a:r>
          </a:p>
        </p:txBody>
      </p:sp>
      <p:sp>
        <p:nvSpPr>
          <p:cNvPr id="9" name="">
            <a:extLst xmlns:a="http://schemas.openxmlformats.org/drawingml/2006/main">
              <a:ext uri="{FF2B5EF4-FFF2-40B4-BE49-F238E27FC236}">
                <a16:creationId xmlns:a16="http://schemas.microsoft.com/office/drawing/2014/main" id="{BDEC13C1-9C8B-4B1B-B00B-717AAF670CA4}"/>
              </a:ext>
            </a:extLst>
          </p:cNvPr>
          <p:cNvSpPr>
            <a:spLocks xmlns:a="http://schemas.openxmlformats.org/drawingml/2006/main" noGrp="1"/>
          </p:cNvSpPr>
          <p:nvPr/>
        </p:nvSpPr>
        <p:spPr>
          <a:xfrm xmlns:a="http://schemas.openxmlformats.org/drawingml/2006/main">
            <a:off x="609600" y="353377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0" name="review-question-2">
            <a:extLst xmlns:a="http://schemas.openxmlformats.org/drawingml/2006/main">
              <a:ext uri="{FF2B5EF4-FFF2-40B4-BE49-F238E27FC236}">
                <a16:creationId xmlns:a16="http://schemas.microsoft.com/office/drawing/2014/main" id="{867D53C3-70C4-4529-BB1F-FF49A9AC420B}"/>
              </a:ext>
            </a:extLst>
          </p:cNvPr>
          <p:cNvSpPr>
            <a:spLocks xmlns:a="http://schemas.openxmlformats.org/drawingml/2006/main" noGrp="1"/>
          </p:cNvSpPr>
          <p:nvPr/>
        </p:nvSpPr>
        <p:spPr>
          <a:xfrm xmlns:a="http://schemas.openxmlformats.org/drawingml/2006/main">
            <a:off x="609600" y="36290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are the total cost and net amount?</a:t>
            </a:r>
          </a:p>
        </p:txBody>
      </p:sp>
      <p:sp>
        <p:nvSpPr>
          <p:cNvPr id="11" name="">
            <a:extLst xmlns:a="http://schemas.openxmlformats.org/drawingml/2006/main">
              <a:ext uri="{FF2B5EF4-FFF2-40B4-BE49-F238E27FC236}">
                <a16:creationId xmlns:a16="http://schemas.microsoft.com/office/drawing/2014/main" id="{33A5163C-52CC-4D95-8796-708A664E9746}"/>
              </a:ext>
            </a:extLst>
          </p:cNvPr>
          <p:cNvSpPr>
            <a:spLocks xmlns:a="http://schemas.openxmlformats.org/drawingml/2006/main" noGrp="1"/>
          </p:cNvSpPr>
          <p:nvPr/>
        </p:nvSpPr>
        <p:spPr>
          <a:xfrm xmlns:a="http://schemas.openxmlformats.org/drawingml/2006/main">
            <a:off x="609600" y="40862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2" name="review-question-3">
            <a:extLst xmlns:a="http://schemas.openxmlformats.org/drawingml/2006/main">
              <a:ext uri="{FF2B5EF4-FFF2-40B4-BE49-F238E27FC236}">
                <a16:creationId xmlns:a16="http://schemas.microsoft.com/office/drawing/2014/main" id="{16AD0DBE-0AD6-43E9-A92E-F0E0672FCA03}"/>
              </a:ext>
            </a:extLst>
          </p:cNvPr>
          <p:cNvSpPr>
            <a:spLocks xmlns:a="http://schemas.openxmlformats.org/drawingml/2006/main" noGrp="1"/>
          </p:cNvSpPr>
          <p:nvPr/>
        </p:nvSpPr>
        <p:spPr>
          <a:xfrm xmlns:a="http://schemas.openxmlformats.org/drawingml/2006/main">
            <a:off x="609600" y="41814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proves completion?</a:t>
            </a:r>
          </a:p>
        </p:txBody>
      </p:sp>
      <p:sp>
        <p:nvSpPr>
          <p:cNvPr id="13" name="">
            <a:extLst xmlns:a="http://schemas.openxmlformats.org/drawingml/2006/main">
              <a:ext uri="{FF2B5EF4-FFF2-40B4-BE49-F238E27FC236}">
                <a16:creationId xmlns:a16="http://schemas.microsoft.com/office/drawing/2014/main" id="{5F5A8532-9FF5-4200-A5C2-514A8EF908CD}"/>
              </a:ext>
            </a:extLst>
          </p:cNvPr>
          <p:cNvSpPr>
            <a:spLocks xmlns:a="http://schemas.openxmlformats.org/drawingml/2006/main" noGrp="1"/>
          </p:cNvSpPr>
          <p:nvPr/>
        </p:nvSpPr>
        <p:spPr>
          <a:xfrm xmlns:a="http://schemas.openxmlformats.org/drawingml/2006/main">
            <a:off x="609600" y="463867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4" name="review-question-4">
            <a:extLst xmlns:a="http://schemas.openxmlformats.org/drawingml/2006/main">
              <a:ext uri="{FF2B5EF4-FFF2-40B4-BE49-F238E27FC236}">
                <a16:creationId xmlns:a16="http://schemas.microsoft.com/office/drawing/2014/main" id="{E86E2CF4-D658-4248-AA55-618CF3747F50}"/>
              </a:ext>
            </a:extLst>
          </p:cNvPr>
          <p:cNvSpPr>
            <a:spLocks xmlns:a="http://schemas.openxmlformats.org/drawingml/2006/main" noGrp="1"/>
          </p:cNvSpPr>
          <p:nvPr/>
        </p:nvSpPr>
        <p:spPr>
          <a:xfrm xmlns:a="http://schemas.openxmlformats.org/drawingml/2006/main">
            <a:off x="609600" y="47339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How will you follow an exception?</a:t>
            </a:r>
          </a:p>
        </p:txBody>
      </p:sp>
      <p:sp>
        <p:nvSpPr>
          <p:cNvPr id="15" name="">
            <a:extLst xmlns:a="http://schemas.openxmlformats.org/drawingml/2006/main">
              <a:ext uri="{FF2B5EF4-FFF2-40B4-BE49-F238E27FC236}">
                <a16:creationId xmlns:a16="http://schemas.microsoft.com/office/drawing/2014/main" id="{EA5CC7CB-5F96-4F4A-8638-051A97C59791}"/>
              </a:ext>
            </a:extLst>
          </p:cNvPr>
          <p:cNvSpPr>
            <a:spLocks xmlns:a="http://schemas.openxmlformats.org/drawingml/2006/main" noGrp="1"/>
          </p:cNvSpPr>
          <p:nvPr/>
        </p:nvSpPr>
        <p:spPr>
          <a:xfrm xmlns:a="http://schemas.openxmlformats.org/drawingml/2006/main">
            <a:off x="609600" y="51911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6" name="full-article-link">
            <a:extLst xmlns:a="http://schemas.openxmlformats.org/drawingml/2006/main">
              <a:ext uri="{FF2B5EF4-FFF2-40B4-BE49-F238E27FC236}">
                <a16:creationId xmlns:a16="http://schemas.microsoft.com/office/drawing/2014/main" id="{BA30149F-0974-41F9-8D43-160E10E7C40B}"/>
              </a:ext>
            </a:extLst>
          </p:cNvPr>
          <p:cNvSpPr>
            <a:spLocks xmlns:a="http://schemas.openxmlformats.org/drawingml/2006/main" noGrp="1"/>
          </p:cNvSpPr>
          <p:nvPr/>
        </p:nvSpPr>
        <p:spPr>
          <a:xfrm xmlns:a="http://schemas.openxmlformats.org/drawingml/2006/main">
            <a:off x="609600" y="565785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AF3B03"/>
                </a:solidFill>
                <a:latin typeface="Arial"/>
                <a:ea typeface="Arial"/>
                <a:cs typeface="Arial"/>
              </a:defRPr>
            </a:defPPr>
          </a:lstStyle>
          <a:p xmlns:a="http://schemas.openxmlformats.org/drawingml/2006/main">
            <a:pPr algn="l">
              <a:defRPr sz="1425" b="0">
                <a:solidFill>
                  <a:srgbClr val="AF3B03"/>
                </a:solidFill>
                <a:latin typeface="Arial"/>
                <a:ea typeface="Arial"/>
                <a:cs typeface="Arial"/>
              </a:defRPr>
            </a:pPr>
            <a:r>
              <a:rPr sz="1425" b="0">
                <a:solidFill>
                  <a:srgbClr val="AF3B03"/>
                </a:solidFill>
                <a:latin typeface="Arial"/>
                <a:ea typeface="Arial"/>
                <a:cs typeface="Arial"/>
                <a:hlinkClick xmlns:r="http://schemas.openxmlformats.org/officeDocument/2006/relationships" r:id="Rd7f5d19fcc604852"/>
              </a:rPr>
              <a:t>https://watadcash.com/journal/en/virtual-card-issue-and-funding-cost/</a:t>
            </a:r>
          </a:p>
        </p:txBody>
      </p:sp>
    </p:spTree>
    <p:extLst>
      <p:ext uri="{BB962C8B-B14F-4D97-AF65-F5344CB8AC3E}">
        <p14:creationId xmlns:p14="http://schemas.microsoft.com/office/powerpoint/2010/main" val="81844012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2026-10-18T03:05:49.8610000Z</dcterms:created>
  <dcterms:modified xsi:type="dcterms:W3CDTF">2026-10-18T03:05:49.8610000Z</dcterms:modified>
</coreProperties>
</file>